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24"/>
  </p:notesMasterIdLst>
  <p:sldIdLst>
    <p:sldId id="256" r:id="rId2"/>
    <p:sldId id="259" r:id="rId3"/>
    <p:sldId id="258" r:id="rId4"/>
    <p:sldId id="261" r:id="rId5"/>
    <p:sldId id="262" r:id="rId6"/>
    <p:sldId id="263" r:id="rId7"/>
    <p:sldId id="264" r:id="rId8"/>
    <p:sldId id="332" r:id="rId9"/>
    <p:sldId id="333" r:id="rId10"/>
    <p:sldId id="334" r:id="rId11"/>
    <p:sldId id="335" r:id="rId12"/>
    <p:sldId id="336" r:id="rId13"/>
    <p:sldId id="337" r:id="rId14"/>
    <p:sldId id="338" r:id="rId15"/>
    <p:sldId id="339" r:id="rId16"/>
    <p:sldId id="340" r:id="rId17"/>
    <p:sldId id="341" r:id="rId18"/>
    <p:sldId id="267" r:id="rId19"/>
    <p:sldId id="268" r:id="rId20"/>
    <p:sldId id="269" r:id="rId21"/>
    <p:sldId id="270" r:id="rId22"/>
    <p:sldId id="285" r:id="rId23"/>
  </p:sldIdLst>
  <p:sldSz cx="9144000" cy="5143500" type="screen16x9"/>
  <p:notesSz cx="6858000" cy="9144000"/>
  <p:embeddedFontLst>
    <p:embeddedFont>
      <p:font typeface="Montserrat ExtraBold" charset="0"/>
      <p:bold r:id="rId25"/>
      <p:boldItalic r:id="rId26"/>
    </p:embeddedFont>
    <p:embeddedFont>
      <p:font typeface="Montserrat" charset="0"/>
      <p:regular r:id="rId27"/>
      <p:bold r:id="rId28"/>
      <p:italic r:id="rId29"/>
      <p:boldItalic r:id="rId30"/>
    </p:embeddedFont>
    <p:embeddedFont>
      <p:font typeface="Montserrat Light"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2A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D6441DD0-A426-44FC-84F1-7EC7B591342F}">
  <a:tblStyle styleId="{D6441DD0-A426-44FC-84F1-7EC7B59134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varScale="1">
        <p:scale>
          <a:sx n="102" d="100"/>
          <a:sy n="102" d="100"/>
        </p:scale>
        <p:origin x="-91" y="-2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738257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295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4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395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905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08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770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928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676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93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099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f0744aa7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f0744aa7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96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ed1775e4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ed1775e4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306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f0744aa7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f0744aa7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4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f0744aa7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f0744aa7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222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afb4b5082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afb4b5082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30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afb59caa6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afb59caa6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9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73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078010ed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078010e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90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f078010e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f078010e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63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26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355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758000" y="378225"/>
            <a:ext cx="46131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44" name="Google Shape;144;p23"/>
          <p:cNvPicPr preferRelativeResize="0"/>
          <p:nvPr/>
        </p:nvPicPr>
        <p:blipFill>
          <a:blip r:embed="rId2">
            <a:alphaModFix amt="56000"/>
          </a:blip>
          <a:stretch>
            <a:fillRect/>
          </a:stretch>
        </p:blipFill>
        <p:spPr>
          <a:xfrm rot="-1365984">
            <a:off x="-1511771" y="-174252"/>
            <a:ext cx="5918748" cy="65402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229175" y="378225"/>
            <a:ext cx="5142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47" name="Google Shape;147;p24"/>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4" name="Google Shape;14;p3"/>
          <p:cNvSpPr txBox="1">
            <a:spLocks noGrp="1"/>
          </p:cNvSpPr>
          <p:nvPr>
            <p:ph type="title"/>
          </p:nvPr>
        </p:nvSpPr>
        <p:spPr>
          <a:xfrm>
            <a:off x="5112425" y="2227050"/>
            <a:ext cx="2876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12425"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51124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8" name="Google Shape;28;p6"/>
          <p:cNvSpPr txBox="1">
            <a:spLocks noGrp="1"/>
          </p:cNvSpPr>
          <p:nvPr>
            <p:ph type="title"/>
          </p:nvPr>
        </p:nvSpPr>
        <p:spPr>
          <a:xfrm>
            <a:off x="2400850" y="378225"/>
            <a:ext cx="59703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008350" y="1460450"/>
            <a:ext cx="28080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1008350" y="2183050"/>
            <a:ext cx="3015900" cy="1500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p:nvPr/>
        </p:nvSpPr>
        <p:spPr>
          <a:xfrm rot="10800000">
            <a:off x="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8"/>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8"/>
          <p:cNvPicPr preferRelativeResize="0"/>
          <p:nvPr/>
        </p:nvPicPr>
        <p:blipFill rotWithShape="1">
          <a:blip r:embed="rId2">
            <a:alphaModFix/>
          </a:blip>
          <a:srcRect/>
          <a:stretch/>
        </p:blipFill>
        <p:spPr>
          <a:xfrm>
            <a:off x="240625" y="3354737"/>
            <a:ext cx="8662743" cy="2601674"/>
          </a:xfrm>
          <a:prstGeom prst="rect">
            <a:avLst/>
          </a:prstGeom>
          <a:noFill/>
          <a:ln>
            <a:noFill/>
          </a:ln>
        </p:spPr>
      </p:pic>
      <p:pic>
        <p:nvPicPr>
          <p:cNvPr id="37" name="Google Shape;37;p8"/>
          <p:cNvPicPr preferRelativeResize="0"/>
          <p:nvPr/>
        </p:nvPicPr>
        <p:blipFill rotWithShape="1">
          <a:blip r:embed="rId2">
            <a:alphaModFix/>
          </a:blip>
          <a:srcRect/>
          <a:stretch/>
        </p:blipFill>
        <p:spPr>
          <a:xfrm rot="10800000">
            <a:off x="240625" y="-812913"/>
            <a:ext cx="8662743" cy="2601674"/>
          </a:xfrm>
          <a:prstGeom prst="rect">
            <a:avLst/>
          </a:prstGeom>
          <a:noFill/>
          <a:ln>
            <a:noFill/>
          </a:ln>
        </p:spPr>
      </p:pic>
      <p:sp>
        <p:nvSpPr>
          <p:cNvPr id="38" name="Google Shape;38;p8"/>
          <p:cNvSpPr txBox="1">
            <a:spLocks noGrp="1"/>
          </p:cNvSpPr>
          <p:nvPr>
            <p:ph type="title"/>
          </p:nvPr>
        </p:nvSpPr>
        <p:spPr>
          <a:xfrm>
            <a:off x="1301375" y="1417650"/>
            <a:ext cx="6541200" cy="2308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41" name="Google Shape;41;p9"/>
          <p:cNvSpPr txBox="1">
            <a:spLocks noGrp="1"/>
          </p:cNvSpPr>
          <p:nvPr>
            <p:ph type="title"/>
          </p:nvPr>
        </p:nvSpPr>
        <p:spPr>
          <a:xfrm>
            <a:off x="4998775" y="1276500"/>
            <a:ext cx="3355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9"/>
          <p:cNvSpPr txBox="1">
            <a:spLocks noGrp="1"/>
          </p:cNvSpPr>
          <p:nvPr>
            <p:ph type="subTitle" idx="1"/>
          </p:nvPr>
        </p:nvSpPr>
        <p:spPr>
          <a:xfrm>
            <a:off x="4998775" y="2110500"/>
            <a:ext cx="3355200" cy="166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54" name="Google Shape;54;p13"/>
          <p:cNvSpPr txBox="1">
            <a:spLocks noGrp="1"/>
          </p:cNvSpPr>
          <p:nvPr>
            <p:ph type="title"/>
          </p:nvPr>
        </p:nvSpPr>
        <p:spPr>
          <a:xfrm>
            <a:off x="7024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3"/>
          <p:cNvSpPr txBox="1">
            <a:spLocks noGrp="1"/>
          </p:cNvSpPr>
          <p:nvPr>
            <p:ph type="subTitle" idx="1"/>
          </p:nvPr>
        </p:nvSpPr>
        <p:spPr>
          <a:xfrm>
            <a:off x="7024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2"/>
          </p:nvPr>
        </p:nvSpPr>
        <p:spPr>
          <a:xfrm>
            <a:off x="35986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 name="Google Shape;57;p13"/>
          <p:cNvSpPr txBox="1">
            <a:spLocks noGrp="1"/>
          </p:cNvSpPr>
          <p:nvPr>
            <p:ph type="subTitle" idx="3"/>
          </p:nvPr>
        </p:nvSpPr>
        <p:spPr>
          <a:xfrm>
            <a:off x="35986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4"/>
          </p:nvPr>
        </p:nvSpPr>
        <p:spPr>
          <a:xfrm>
            <a:off x="64948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 name="Google Shape;59;p13"/>
          <p:cNvSpPr txBox="1">
            <a:spLocks noGrp="1"/>
          </p:cNvSpPr>
          <p:nvPr>
            <p:ph type="subTitle" idx="5"/>
          </p:nvPr>
        </p:nvSpPr>
        <p:spPr>
          <a:xfrm>
            <a:off x="64948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6"/>
          </p:nvPr>
        </p:nvSpPr>
        <p:spPr>
          <a:xfrm>
            <a:off x="5039900"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3"/>
          <p:cNvSpPr txBox="1">
            <a:spLocks noGrp="1"/>
          </p:cNvSpPr>
          <p:nvPr>
            <p:ph type="subTitle" idx="7"/>
          </p:nvPr>
        </p:nvSpPr>
        <p:spPr>
          <a:xfrm>
            <a:off x="5039888"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8"/>
          </p:nvPr>
        </p:nvSpPr>
        <p:spPr>
          <a:xfrm>
            <a:off x="2157425"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13"/>
          <p:cNvSpPr txBox="1">
            <a:spLocks noGrp="1"/>
          </p:cNvSpPr>
          <p:nvPr>
            <p:ph type="subTitle" idx="9"/>
          </p:nvPr>
        </p:nvSpPr>
        <p:spPr>
          <a:xfrm>
            <a:off x="2157413"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3" hasCustomPrompt="1"/>
          </p:nvPr>
        </p:nvSpPr>
        <p:spPr>
          <a:xfrm>
            <a:off x="11394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a:spLocks noGrp="1"/>
          </p:cNvSpPr>
          <p:nvPr>
            <p:ph type="title" idx="14" hasCustomPrompt="1"/>
          </p:nvPr>
        </p:nvSpPr>
        <p:spPr>
          <a:xfrm>
            <a:off x="40356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a:spLocks noGrp="1"/>
          </p:cNvSpPr>
          <p:nvPr>
            <p:ph type="title" idx="15" hasCustomPrompt="1"/>
          </p:nvPr>
        </p:nvSpPr>
        <p:spPr>
          <a:xfrm>
            <a:off x="69318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a:spLocks noGrp="1"/>
          </p:cNvSpPr>
          <p:nvPr>
            <p:ph type="title" idx="16" hasCustomPrompt="1"/>
          </p:nvPr>
        </p:nvSpPr>
        <p:spPr>
          <a:xfrm>
            <a:off x="5476850" y="3007778"/>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a:spLocks noGrp="1"/>
          </p:cNvSpPr>
          <p:nvPr>
            <p:ph type="title" idx="17" hasCustomPrompt="1"/>
          </p:nvPr>
        </p:nvSpPr>
        <p:spPr>
          <a:xfrm>
            <a:off x="2594375" y="301551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1">
  <p:cSld name="CUSTOM">
    <p:spTree>
      <p:nvGrpSpPr>
        <p:cNvPr id="1"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l="29" r="29"/>
          <a:stretch/>
        </p:blipFill>
        <p:spPr>
          <a:xfrm rot="10800000">
            <a:off x="886002" y="137500"/>
            <a:ext cx="8702104" cy="4868498"/>
          </a:xfrm>
          <a:prstGeom prst="rect">
            <a:avLst/>
          </a:prstGeom>
          <a:noFill/>
          <a:ln>
            <a:noFill/>
          </a:ln>
        </p:spPr>
      </p:pic>
      <p:sp>
        <p:nvSpPr>
          <p:cNvPr id="89" name="Google Shape;89;p15"/>
          <p:cNvSpPr txBox="1">
            <a:spLocks noGrp="1"/>
          </p:cNvSpPr>
          <p:nvPr>
            <p:ph type="title"/>
          </p:nvPr>
        </p:nvSpPr>
        <p:spPr>
          <a:xfrm>
            <a:off x="1396950" y="1650313"/>
            <a:ext cx="6350100" cy="128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100"/>
              <a:buNone/>
              <a:defRPr sz="8000">
                <a:solidFill>
                  <a:schemeClr val="lt1"/>
                </a:solidFill>
              </a:defRPr>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90" name="Google Shape;90;p15"/>
          <p:cNvSpPr txBox="1">
            <a:spLocks noGrp="1"/>
          </p:cNvSpPr>
          <p:nvPr>
            <p:ph type="subTitle" idx="1"/>
          </p:nvPr>
        </p:nvSpPr>
        <p:spPr>
          <a:xfrm>
            <a:off x="1887750" y="2908788"/>
            <a:ext cx="5368500" cy="5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1" r:id="rId9"/>
    <p:sldLayoutId id="2147483669" r:id="rId10"/>
    <p:sldLayoutId id="2147483670" r:id="rId11"/>
    <p:sldLayoutId id="2147483691" r:id="rId12"/>
    <p:sldLayoutId id="2147483692" r:id="rId13"/>
    <p:sldLayoutId id="214748369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287"/>
        <p:cNvGrpSpPr/>
        <p:nvPr/>
      </p:nvGrpSpPr>
      <p:grpSpPr>
        <a:xfrm>
          <a:off x="0" y="0"/>
          <a:ext cx="0" cy="0"/>
          <a:chOff x="0" y="0"/>
          <a:chExt cx="0" cy="0"/>
        </a:xfrm>
      </p:grpSpPr>
      <p:pic>
        <p:nvPicPr>
          <p:cNvPr id="288" name="Google Shape;288;p50"/>
          <p:cNvPicPr preferRelativeResize="0"/>
          <p:nvPr/>
        </p:nvPicPr>
        <p:blipFill>
          <a:blip r:embed="rId3">
            <a:alphaModFix/>
          </a:blip>
          <a:stretch>
            <a:fillRect/>
          </a:stretch>
        </p:blipFill>
        <p:spPr>
          <a:xfrm>
            <a:off x="-1066800" y="-328188"/>
            <a:ext cx="4892424" cy="5406203"/>
          </a:xfrm>
          <a:prstGeom prst="rect">
            <a:avLst/>
          </a:prstGeom>
          <a:noFill/>
          <a:ln>
            <a:noFill/>
          </a:ln>
        </p:spPr>
      </p:pic>
      <p:pic>
        <p:nvPicPr>
          <p:cNvPr id="289" name="Google Shape;289;p50"/>
          <p:cNvPicPr preferRelativeResize="0"/>
          <p:nvPr/>
        </p:nvPicPr>
        <p:blipFill>
          <a:blip r:embed="rId3">
            <a:alphaModFix/>
          </a:blip>
          <a:stretch>
            <a:fillRect/>
          </a:stretch>
        </p:blipFill>
        <p:spPr>
          <a:xfrm flipH="1">
            <a:off x="4800600" y="-327229"/>
            <a:ext cx="4892424" cy="5406203"/>
          </a:xfrm>
          <a:prstGeom prst="rect">
            <a:avLst/>
          </a:prstGeom>
          <a:noFill/>
          <a:ln>
            <a:noFill/>
          </a:ln>
        </p:spPr>
      </p:pic>
      <p:sp>
        <p:nvSpPr>
          <p:cNvPr id="290" name="Google Shape;290;p50"/>
          <p:cNvSpPr txBox="1">
            <a:spLocks noGrp="1"/>
          </p:cNvSpPr>
          <p:nvPr>
            <p:ph type="ctrTitle"/>
          </p:nvPr>
        </p:nvSpPr>
        <p:spPr>
          <a:xfrm>
            <a:off x="1309200" y="1903373"/>
            <a:ext cx="6234600" cy="105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Welcome</a:t>
            </a:r>
          </a:p>
        </p:txBody>
      </p:sp>
      <p:sp>
        <p:nvSpPr>
          <p:cNvPr id="291" name="Google Shape;291;p50"/>
          <p:cNvSpPr txBox="1">
            <a:spLocks noGrp="1"/>
          </p:cNvSpPr>
          <p:nvPr>
            <p:ph type="subTitle" idx="1"/>
          </p:nvPr>
        </p:nvSpPr>
        <p:spPr>
          <a:xfrm>
            <a:off x="1918800" y="2360573"/>
            <a:ext cx="5181600" cy="820777"/>
          </a:xfrm>
          <a:prstGeom prst="rect">
            <a:avLst/>
          </a:prstGeom>
        </p:spPr>
        <p:txBody>
          <a:bodyPr spcFirstLastPara="1" wrap="square" lIns="91425" tIns="91425" rIns="91425" bIns="91425" anchor="t" anchorCtr="0">
            <a:noAutofit/>
          </a:bodyPr>
          <a:lstStyle/>
          <a:p>
            <a:pPr marL="0" lvl="0" indent="0"/>
            <a:r>
              <a:rPr lang="en-US" sz="5400" baseline="-25000" dirty="0">
                <a:latin typeface="Montserrat Light"/>
                <a:ea typeface="Montserrat Light"/>
                <a:cs typeface="Montserrat Light"/>
                <a:sym typeface="Montserrat Light"/>
              </a:rPr>
              <a:t>t</a:t>
            </a:r>
            <a:r>
              <a:rPr lang="en" sz="5400" baseline="-25000" dirty="0">
                <a:latin typeface="Montserrat Light"/>
                <a:ea typeface="Montserrat Light"/>
                <a:cs typeface="Montserrat Light"/>
                <a:sym typeface="Montserrat Light"/>
              </a:rPr>
              <a:t>o our Presentation</a:t>
            </a:r>
            <a:endParaRPr sz="5400" baseline="-25000"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1500"/>
                                        <p:tgtEl>
                                          <p:spTgt spid="288"/>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additive="base">
                                        <p:cTn id="11" dur="1500"/>
                                        <p:tgtEl>
                                          <p:spTgt spid="289"/>
                                        </p:tgtEl>
                                        <p:attrNameLst>
                                          <p:attrName>ppt_x</p:attrName>
                                        </p:attrNameLst>
                                      </p:cBhvr>
                                      <p:tavLst>
                                        <p:tav tm="0">
                                          <p:val>
                                            <p:strVal val="#ppt_x+1"/>
                                          </p:val>
                                        </p:tav>
                                        <p:tav tm="100000">
                                          <p:val>
                                            <p:strVal val="#ppt_x"/>
                                          </p:val>
                                        </p:tav>
                                      </p:tavLst>
                                    </p:anim>
                                  </p:childTnLst>
                                </p:cTn>
                              </p:par>
                            </p:childTnLst>
                          </p:cTn>
                        </p:par>
                        <p:par>
                          <p:cTn id="12" fill="hold">
                            <p:stCondLst>
                              <p:cond delay="3000"/>
                            </p:stCondLst>
                            <p:childTnLst>
                              <p:par>
                                <p:cTn id="13" presetID="53" presetClass="entr" presetSubtype="16" fill="hold" grpId="0" nodeType="afterEffect">
                                  <p:stCondLst>
                                    <p:cond delay="0"/>
                                  </p:stCondLst>
                                  <p:childTnLst>
                                    <p:set>
                                      <p:cBhvr>
                                        <p:cTn id="14" dur="1" fill="hold">
                                          <p:stCondLst>
                                            <p:cond delay="0"/>
                                          </p:stCondLst>
                                        </p:cTn>
                                        <p:tgtEl>
                                          <p:spTgt spid="290"/>
                                        </p:tgtEl>
                                        <p:attrNameLst>
                                          <p:attrName>style.visibility</p:attrName>
                                        </p:attrNameLst>
                                      </p:cBhvr>
                                      <p:to>
                                        <p:strVal val="visible"/>
                                      </p:to>
                                    </p:set>
                                    <p:anim calcmode="lin" valueType="num">
                                      <p:cBhvr>
                                        <p:cTn id="15" dur="1000" fill="hold"/>
                                        <p:tgtEl>
                                          <p:spTgt spid="290"/>
                                        </p:tgtEl>
                                        <p:attrNameLst>
                                          <p:attrName>ppt_w</p:attrName>
                                        </p:attrNameLst>
                                      </p:cBhvr>
                                      <p:tavLst>
                                        <p:tav tm="0">
                                          <p:val>
                                            <p:fltVal val="0"/>
                                          </p:val>
                                        </p:tav>
                                        <p:tav tm="100000">
                                          <p:val>
                                            <p:strVal val="#ppt_w"/>
                                          </p:val>
                                        </p:tav>
                                      </p:tavLst>
                                    </p:anim>
                                    <p:anim calcmode="lin" valueType="num">
                                      <p:cBhvr>
                                        <p:cTn id="16" dur="1000" fill="hold"/>
                                        <p:tgtEl>
                                          <p:spTgt spid="290"/>
                                        </p:tgtEl>
                                        <p:attrNameLst>
                                          <p:attrName>ppt_h</p:attrName>
                                        </p:attrNameLst>
                                      </p:cBhvr>
                                      <p:tavLst>
                                        <p:tav tm="0">
                                          <p:val>
                                            <p:fltVal val="0"/>
                                          </p:val>
                                        </p:tav>
                                        <p:tav tm="100000">
                                          <p:val>
                                            <p:strVal val="#ppt_h"/>
                                          </p:val>
                                        </p:tav>
                                      </p:tavLst>
                                    </p:anim>
                                    <p:animEffect transition="in" filter="fade">
                                      <p:cBhvr>
                                        <p:cTn id="17" dur="1000"/>
                                        <p:tgtEl>
                                          <p:spTgt spid="290"/>
                                        </p:tgtEl>
                                      </p:cBhvr>
                                    </p:animEffect>
                                  </p:childTnLst>
                                </p:cTn>
                              </p:par>
                            </p:childTnLst>
                          </p:cTn>
                        </p:par>
                        <p:par>
                          <p:cTn id="18" fill="hold">
                            <p:stCondLst>
                              <p:cond delay="4000"/>
                            </p:stCondLst>
                            <p:childTnLst>
                              <p:par>
                                <p:cTn id="19" presetID="53" presetClass="entr" presetSubtype="16" fill="hold" grpId="0" nodeType="afterEffect">
                                  <p:stCondLst>
                                    <p:cond delay="0"/>
                                  </p:stCondLst>
                                  <p:childTnLst>
                                    <p:set>
                                      <p:cBhvr>
                                        <p:cTn id="20" dur="1" fill="hold">
                                          <p:stCondLst>
                                            <p:cond delay="0"/>
                                          </p:stCondLst>
                                        </p:cTn>
                                        <p:tgtEl>
                                          <p:spTgt spid="291">
                                            <p:txEl>
                                              <p:pRg st="0" end="0"/>
                                            </p:txEl>
                                          </p:spTgt>
                                        </p:tgtEl>
                                        <p:attrNameLst>
                                          <p:attrName>style.visibility</p:attrName>
                                        </p:attrNameLst>
                                      </p:cBhvr>
                                      <p:to>
                                        <p:strVal val="visible"/>
                                      </p:to>
                                    </p:set>
                                    <p:anim calcmode="lin" valueType="num">
                                      <p:cBhvr>
                                        <p:cTn id="21" dur="1000" fill="hold"/>
                                        <p:tgtEl>
                                          <p:spTgt spid="291">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291">
                                            <p:txEl>
                                              <p:pRg st="0" end="0"/>
                                            </p:txEl>
                                          </p:spTgt>
                                        </p:tgtEl>
                                        <p:attrNameLst>
                                          <p:attrName>ppt_h</p:attrName>
                                        </p:attrNameLst>
                                      </p:cBhvr>
                                      <p:tavLst>
                                        <p:tav tm="0">
                                          <p:val>
                                            <p:fltVal val="0"/>
                                          </p:val>
                                        </p:tav>
                                        <p:tav tm="100000">
                                          <p:val>
                                            <p:strVal val="#ppt_h"/>
                                          </p:val>
                                        </p:tav>
                                      </p:tavLst>
                                    </p:anim>
                                    <p:animEffect transition="in" filter="fade">
                                      <p:cBhvr>
                                        <p:cTn id="23" dur="1000"/>
                                        <p:tgtEl>
                                          <p:spTgt spid="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P spid="29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52400" y="133350"/>
            <a:ext cx="5334000" cy="515100"/>
          </a:xfrm>
          <a:prstGeom prst="rect">
            <a:avLst/>
          </a:prstGeom>
        </p:spPr>
        <p:txBody>
          <a:bodyPr spcFirstLastPara="1" wrap="square" lIns="91425" tIns="91425" rIns="91425" bIns="91425" anchor="t" anchorCtr="0">
            <a:noAutofit/>
          </a:bodyPr>
          <a:lstStyle/>
          <a:p>
            <a:pPr marL="342900" lvl="0" indent="-342900" algn="r" rtl="0">
              <a:spcBef>
                <a:spcPts val="0"/>
              </a:spcBef>
              <a:spcAft>
                <a:spcPts val="0"/>
              </a:spcAft>
              <a:buFont typeface="Wingdings" pitchFamily="2" charset="2"/>
              <a:buChar char="Ø"/>
            </a:pPr>
            <a:r>
              <a:rPr lang="en" dirty="0"/>
              <a:t>Working Principle of NAND Gate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927440569"/>
              </p:ext>
            </p:extLst>
          </p:nvPr>
        </p:nvGraphicFramePr>
        <p:xfrm>
          <a:off x="762000" y="1308704"/>
          <a:ext cx="4038600" cy="1996440"/>
        </p:xfrm>
        <a:graphic>
          <a:graphicData uri="http://schemas.openxmlformats.org/drawingml/2006/table">
            <a:tbl>
              <a:tblPr firstRow="1" bandRow="1">
                <a:tableStyleId>{D6441DD0-A426-44FC-84F1-7EC7B591342F}</a:tableStyleId>
              </a:tblPr>
              <a:tblGrid>
                <a:gridCol w="13462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gridCol w="1346200">
                  <a:extLst>
                    <a:ext uri="{9D8B030D-6E8A-4147-A177-3AD203B41FA5}">
                      <a16:colId xmlns="" xmlns:a16="http://schemas.microsoft.com/office/drawing/2014/main" val="20002"/>
                    </a:ext>
                  </a:extLst>
                </a:gridCol>
              </a:tblGrid>
              <a:tr h="396240">
                <a:tc gridSpan="2">
                  <a:txBody>
                    <a:bodyPr/>
                    <a:lstStyle/>
                    <a:p>
                      <a:pPr algn="ctr"/>
                      <a:r>
                        <a:rPr lang="en-US" dirty="0">
                          <a:solidFill>
                            <a:schemeClr val="accent2">
                              <a:lumMod val="20000"/>
                              <a:lumOff val="80000"/>
                            </a:schemeClr>
                          </a:solidFill>
                          <a:latin typeface="Times New Roman" pitchFamily="18" charset="0"/>
                          <a:cs typeface="Times New Roman" pitchFamily="18" charset="0"/>
                        </a:rPr>
                        <a:t>INPUT</a:t>
                      </a:r>
                    </a:p>
                  </a:txBody>
                  <a:tcPr/>
                </a:tc>
                <a:tc hMerge="1">
                  <a:txBody>
                    <a:bodyPr/>
                    <a:lstStyle/>
                    <a:p>
                      <a:endParaRPr lang="en-US" dirty="0"/>
                    </a:p>
                  </a:txBody>
                  <a:tcPr/>
                </a:tc>
                <a:tc>
                  <a:txBody>
                    <a:bodyPr/>
                    <a:lstStyle/>
                    <a:p>
                      <a:pPr algn="ctr"/>
                      <a:r>
                        <a:rPr lang="en-US" dirty="0">
                          <a:solidFill>
                            <a:schemeClr val="accent2">
                              <a:lumMod val="20000"/>
                              <a:lumOff val="80000"/>
                            </a:schemeClr>
                          </a:solidFill>
                          <a:latin typeface="Times New Roman" pitchFamily="18" charset="0"/>
                          <a:cs typeface="Times New Roman" pitchFamily="18" charset="0"/>
                        </a:rPr>
                        <a:t>OUTPUT</a:t>
                      </a:r>
                    </a:p>
                  </a:txBody>
                  <a:tcPr/>
                </a:tc>
                <a:extLst>
                  <a:ext uri="{0D108BD9-81ED-4DB2-BD59-A6C34878D82A}">
                    <a16:rowId xmlns="" xmlns:a16="http://schemas.microsoft.com/office/drawing/2014/main" val="10000"/>
                  </a:ext>
                </a:extLst>
              </a:tr>
              <a:tr h="320040">
                <a:tc>
                  <a:txBody>
                    <a:bodyPr/>
                    <a:lstStyle/>
                    <a:p>
                      <a:pPr algn="ctr"/>
                      <a:r>
                        <a:rPr lang="en-US" b="1" dirty="0">
                          <a:solidFill>
                            <a:schemeClr val="accent2">
                              <a:lumMod val="20000"/>
                              <a:lumOff val="80000"/>
                            </a:schemeClr>
                          </a:solidFill>
                          <a:latin typeface="Times New Roman" pitchFamily="18" charset="0"/>
                          <a:cs typeface="Times New Roman" pitchFamily="18" charset="0"/>
                        </a:rPr>
                        <a:t>A</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B</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Y</a:t>
                      </a:r>
                    </a:p>
                  </a:txBody>
                  <a:tcPr/>
                </a:tc>
                <a:extLst>
                  <a:ext uri="{0D108BD9-81ED-4DB2-BD59-A6C34878D82A}">
                    <a16:rowId xmlns="" xmlns:a16="http://schemas.microsoft.com/office/drawing/2014/main" val="10001"/>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2"/>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3"/>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4"/>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extLst>
                  <a:ext uri="{0D108BD9-81ED-4DB2-BD59-A6C34878D82A}">
                    <a16:rowId xmlns=""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180" y="1501925"/>
            <a:ext cx="2590800" cy="1609997"/>
          </a:xfrm>
          <a:prstGeom prst="rect">
            <a:avLst/>
          </a:prstGeom>
        </p:spPr>
      </p:pic>
      <p:sp>
        <p:nvSpPr>
          <p:cNvPr id="4" name="TextBox 3"/>
          <p:cNvSpPr txBox="1"/>
          <p:nvPr/>
        </p:nvSpPr>
        <p:spPr>
          <a:xfrm>
            <a:off x="5506386" y="1814195"/>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27" name="TextBox 26"/>
          <p:cNvSpPr txBox="1"/>
          <p:nvPr/>
        </p:nvSpPr>
        <p:spPr>
          <a:xfrm>
            <a:off x="5481021" y="2556207"/>
            <a:ext cx="284052" cy="307777"/>
          </a:xfrm>
          <a:prstGeom prst="rect">
            <a:avLst/>
          </a:prstGeom>
          <a:noFill/>
        </p:spPr>
        <p:txBody>
          <a:bodyPr wrap="none" rtlCol="0">
            <a:spAutoFit/>
          </a:bodyPr>
          <a:lstStyle/>
          <a:p>
            <a:r>
              <a:rPr lang="en-US" dirty="0">
                <a:solidFill>
                  <a:schemeClr val="accent2">
                    <a:lumMod val="60000"/>
                    <a:lumOff val="40000"/>
                  </a:schemeClr>
                </a:solidFill>
              </a:rPr>
              <a:t>0</a:t>
            </a:r>
          </a:p>
        </p:txBody>
      </p:sp>
      <p:sp>
        <p:nvSpPr>
          <p:cNvPr id="28" name="TextBox 27"/>
          <p:cNvSpPr txBox="1"/>
          <p:nvPr/>
        </p:nvSpPr>
        <p:spPr>
          <a:xfrm>
            <a:off x="8401118" y="2153034"/>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5" name="TextBox 4"/>
          <p:cNvSpPr txBox="1"/>
          <p:nvPr/>
        </p:nvSpPr>
        <p:spPr>
          <a:xfrm>
            <a:off x="381000" y="899795"/>
            <a:ext cx="1428596" cy="338554"/>
          </a:xfrm>
          <a:prstGeom prst="rect">
            <a:avLst/>
          </a:prstGeom>
          <a:noFill/>
        </p:spPr>
        <p:txBody>
          <a:bodyPr wrap="none" rtlCol="0">
            <a:spAutoFit/>
          </a:bodyPr>
          <a:lstStyle/>
          <a:p>
            <a:r>
              <a:rPr lang="en-US" sz="1600" b="1" dirty="0">
                <a:solidFill>
                  <a:schemeClr val="bg1"/>
                </a:solidFill>
              </a:rPr>
              <a:t>Truth Table :</a:t>
            </a:r>
          </a:p>
        </p:txBody>
      </p:sp>
    </p:spTree>
    <p:extLst>
      <p:ext uri="{BB962C8B-B14F-4D97-AF65-F5344CB8AC3E}">
        <p14:creationId xmlns:p14="http://schemas.microsoft.com/office/powerpoint/2010/main" val="169635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52400" y="133350"/>
            <a:ext cx="5334000" cy="515100"/>
          </a:xfrm>
          <a:prstGeom prst="rect">
            <a:avLst/>
          </a:prstGeom>
        </p:spPr>
        <p:txBody>
          <a:bodyPr spcFirstLastPara="1" wrap="square" lIns="91425" tIns="91425" rIns="91425" bIns="91425" anchor="t" anchorCtr="0">
            <a:noAutofit/>
          </a:bodyPr>
          <a:lstStyle/>
          <a:p>
            <a:pPr marL="342900" lvl="0" indent="-342900" algn="r" rtl="0">
              <a:spcBef>
                <a:spcPts val="0"/>
              </a:spcBef>
              <a:spcAft>
                <a:spcPts val="0"/>
              </a:spcAft>
              <a:buFont typeface="Wingdings" pitchFamily="2" charset="2"/>
              <a:buChar char="Ø"/>
            </a:pPr>
            <a:r>
              <a:rPr lang="en" dirty="0"/>
              <a:t>Working Principle of NAND Gate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501202417"/>
              </p:ext>
            </p:extLst>
          </p:nvPr>
        </p:nvGraphicFramePr>
        <p:xfrm>
          <a:off x="762000" y="1308704"/>
          <a:ext cx="4038600" cy="1996440"/>
        </p:xfrm>
        <a:graphic>
          <a:graphicData uri="http://schemas.openxmlformats.org/drawingml/2006/table">
            <a:tbl>
              <a:tblPr firstRow="1" bandRow="1">
                <a:tableStyleId>{D6441DD0-A426-44FC-84F1-7EC7B591342F}</a:tableStyleId>
              </a:tblPr>
              <a:tblGrid>
                <a:gridCol w="13462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gridCol w="1346200">
                  <a:extLst>
                    <a:ext uri="{9D8B030D-6E8A-4147-A177-3AD203B41FA5}">
                      <a16:colId xmlns="" xmlns:a16="http://schemas.microsoft.com/office/drawing/2014/main" val="20002"/>
                    </a:ext>
                  </a:extLst>
                </a:gridCol>
              </a:tblGrid>
              <a:tr h="396240">
                <a:tc gridSpan="2">
                  <a:txBody>
                    <a:bodyPr/>
                    <a:lstStyle/>
                    <a:p>
                      <a:pPr algn="ctr"/>
                      <a:r>
                        <a:rPr lang="en-US" dirty="0">
                          <a:solidFill>
                            <a:schemeClr val="accent2">
                              <a:lumMod val="20000"/>
                              <a:lumOff val="80000"/>
                            </a:schemeClr>
                          </a:solidFill>
                          <a:latin typeface="Times New Roman" pitchFamily="18" charset="0"/>
                          <a:cs typeface="Times New Roman" pitchFamily="18" charset="0"/>
                        </a:rPr>
                        <a:t>INPUT</a:t>
                      </a:r>
                    </a:p>
                  </a:txBody>
                  <a:tcPr/>
                </a:tc>
                <a:tc hMerge="1">
                  <a:txBody>
                    <a:bodyPr/>
                    <a:lstStyle/>
                    <a:p>
                      <a:endParaRPr lang="en-US" dirty="0"/>
                    </a:p>
                  </a:txBody>
                  <a:tcPr/>
                </a:tc>
                <a:tc>
                  <a:txBody>
                    <a:bodyPr/>
                    <a:lstStyle/>
                    <a:p>
                      <a:pPr algn="ctr"/>
                      <a:r>
                        <a:rPr lang="en-US" dirty="0">
                          <a:solidFill>
                            <a:schemeClr val="accent2">
                              <a:lumMod val="20000"/>
                              <a:lumOff val="80000"/>
                            </a:schemeClr>
                          </a:solidFill>
                          <a:latin typeface="Times New Roman" pitchFamily="18" charset="0"/>
                          <a:cs typeface="Times New Roman" pitchFamily="18" charset="0"/>
                        </a:rPr>
                        <a:t>OUTPUT</a:t>
                      </a:r>
                    </a:p>
                  </a:txBody>
                  <a:tcPr/>
                </a:tc>
                <a:extLst>
                  <a:ext uri="{0D108BD9-81ED-4DB2-BD59-A6C34878D82A}">
                    <a16:rowId xmlns="" xmlns:a16="http://schemas.microsoft.com/office/drawing/2014/main" val="10000"/>
                  </a:ext>
                </a:extLst>
              </a:tr>
              <a:tr h="320040">
                <a:tc>
                  <a:txBody>
                    <a:bodyPr/>
                    <a:lstStyle/>
                    <a:p>
                      <a:pPr algn="ctr"/>
                      <a:r>
                        <a:rPr lang="en-US" b="1" dirty="0">
                          <a:solidFill>
                            <a:schemeClr val="accent2">
                              <a:lumMod val="20000"/>
                              <a:lumOff val="80000"/>
                            </a:schemeClr>
                          </a:solidFill>
                          <a:latin typeface="Times New Roman" pitchFamily="18" charset="0"/>
                          <a:cs typeface="Times New Roman" pitchFamily="18" charset="0"/>
                        </a:rPr>
                        <a:t>A</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B</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Y</a:t>
                      </a:r>
                    </a:p>
                  </a:txBody>
                  <a:tcPr/>
                </a:tc>
                <a:extLst>
                  <a:ext uri="{0D108BD9-81ED-4DB2-BD59-A6C34878D82A}">
                    <a16:rowId xmlns="" xmlns:a16="http://schemas.microsoft.com/office/drawing/2014/main" val="10001"/>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2"/>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3"/>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4"/>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extLst>
                  <a:ext uri="{0D108BD9-81ED-4DB2-BD59-A6C34878D82A}">
                    <a16:rowId xmlns=""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180" y="1501925"/>
            <a:ext cx="2590800" cy="1609997"/>
          </a:xfrm>
          <a:prstGeom prst="rect">
            <a:avLst/>
          </a:prstGeom>
        </p:spPr>
      </p:pic>
      <p:sp>
        <p:nvSpPr>
          <p:cNvPr id="4" name="TextBox 3"/>
          <p:cNvSpPr txBox="1"/>
          <p:nvPr/>
        </p:nvSpPr>
        <p:spPr>
          <a:xfrm>
            <a:off x="5506386" y="1814195"/>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27" name="TextBox 26"/>
          <p:cNvSpPr txBox="1"/>
          <p:nvPr/>
        </p:nvSpPr>
        <p:spPr>
          <a:xfrm>
            <a:off x="5481021" y="2556207"/>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28" name="TextBox 27"/>
          <p:cNvSpPr txBox="1"/>
          <p:nvPr/>
        </p:nvSpPr>
        <p:spPr>
          <a:xfrm>
            <a:off x="8401118" y="2153034"/>
            <a:ext cx="284052" cy="307777"/>
          </a:xfrm>
          <a:prstGeom prst="rect">
            <a:avLst/>
          </a:prstGeom>
          <a:noFill/>
        </p:spPr>
        <p:txBody>
          <a:bodyPr wrap="none" rtlCol="0">
            <a:spAutoFit/>
          </a:bodyPr>
          <a:lstStyle/>
          <a:p>
            <a:r>
              <a:rPr lang="en-US" dirty="0">
                <a:solidFill>
                  <a:schemeClr val="accent2">
                    <a:lumMod val="60000"/>
                    <a:lumOff val="40000"/>
                  </a:schemeClr>
                </a:solidFill>
              </a:rPr>
              <a:t>0</a:t>
            </a:r>
          </a:p>
        </p:txBody>
      </p:sp>
      <p:sp>
        <p:nvSpPr>
          <p:cNvPr id="5" name="TextBox 4"/>
          <p:cNvSpPr txBox="1"/>
          <p:nvPr/>
        </p:nvSpPr>
        <p:spPr>
          <a:xfrm>
            <a:off x="381000" y="899795"/>
            <a:ext cx="1428596" cy="338554"/>
          </a:xfrm>
          <a:prstGeom prst="rect">
            <a:avLst/>
          </a:prstGeom>
          <a:noFill/>
        </p:spPr>
        <p:txBody>
          <a:bodyPr wrap="none" rtlCol="0">
            <a:spAutoFit/>
          </a:bodyPr>
          <a:lstStyle/>
          <a:p>
            <a:r>
              <a:rPr lang="en-US" sz="1600" b="1" dirty="0">
                <a:solidFill>
                  <a:schemeClr val="bg1"/>
                </a:solidFill>
              </a:rPr>
              <a:t>Truth Table :</a:t>
            </a:r>
          </a:p>
        </p:txBody>
      </p:sp>
    </p:spTree>
    <p:extLst>
      <p:ext uri="{BB962C8B-B14F-4D97-AF65-F5344CB8AC3E}">
        <p14:creationId xmlns:p14="http://schemas.microsoft.com/office/powerpoint/2010/main" val="37270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76200" y="133350"/>
            <a:ext cx="2732300" cy="51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Circuit Diagram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66750"/>
            <a:ext cx="7543800" cy="4191000"/>
          </a:xfrm>
          <a:prstGeom prst="rect">
            <a:avLst/>
          </a:prstGeom>
        </p:spPr>
      </p:pic>
      <p:sp>
        <p:nvSpPr>
          <p:cNvPr id="8" name="TextBox 7"/>
          <p:cNvSpPr txBox="1"/>
          <p:nvPr/>
        </p:nvSpPr>
        <p:spPr>
          <a:xfrm>
            <a:off x="6336507" y="2584906"/>
            <a:ext cx="597693" cy="215444"/>
          </a:xfrm>
          <a:prstGeom prst="rect">
            <a:avLst/>
          </a:prstGeom>
          <a:noFill/>
        </p:spPr>
        <p:txBody>
          <a:bodyPr wrap="square" rtlCol="0">
            <a:spAutoFit/>
          </a:bodyPr>
          <a:lstStyle/>
          <a:p>
            <a:r>
              <a:rPr lang="en-US" sz="800" dirty="0"/>
              <a:t>NAND-4</a:t>
            </a:r>
          </a:p>
        </p:txBody>
      </p:sp>
      <p:sp>
        <p:nvSpPr>
          <p:cNvPr id="17" name="TextBox 16"/>
          <p:cNvSpPr txBox="1"/>
          <p:nvPr/>
        </p:nvSpPr>
        <p:spPr>
          <a:xfrm>
            <a:off x="7772400" y="1200150"/>
            <a:ext cx="566737" cy="230832"/>
          </a:xfrm>
          <a:prstGeom prst="rect">
            <a:avLst/>
          </a:prstGeom>
          <a:noFill/>
        </p:spPr>
        <p:txBody>
          <a:bodyPr wrap="square" rtlCol="0">
            <a:spAutoFit/>
          </a:bodyPr>
          <a:lstStyle/>
          <a:p>
            <a:r>
              <a:rPr lang="en-US" sz="900" dirty="0"/>
              <a:t>Green</a:t>
            </a:r>
          </a:p>
        </p:txBody>
      </p:sp>
      <p:sp>
        <p:nvSpPr>
          <p:cNvPr id="20" name="TextBox 19"/>
          <p:cNvSpPr txBox="1"/>
          <p:nvPr/>
        </p:nvSpPr>
        <p:spPr>
          <a:xfrm>
            <a:off x="7772400" y="1850231"/>
            <a:ext cx="566737" cy="230832"/>
          </a:xfrm>
          <a:prstGeom prst="rect">
            <a:avLst/>
          </a:prstGeom>
          <a:noFill/>
        </p:spPr>
        <p:txBody>
          <a:bodyPr wrap="square" rtlCol="0">
            <a:spAutoFit/>
          </a:bodyPr>
          <a:lstStyle/>
          <a:p>
            <a:r>
              <a:rPr lang="en-US" sz="900" dirty="0"/>
              <a:t>Yellow</a:t>
            </a:r>
          </a:p>
        </p:txBody>
      </p:sp>
      <p:sp>
        <p:nvSpPr>
          <p:cNvPr id="21" name="TextBox 20"/>
          <p:cNvSpPr txBox="1"/>
          <p:nvPr/>
        </p:nvSpPr>
        <p:spPr>
          <a:xfrm>
            <a:off x="7891464" y="2443163"/>
            <a:ext cx="447674" cy="230832"/>
          </a:xfrm>
          <a:prstGeom prst="rect">
            <a:avLst/>
          </a:prstGeom>
          <a:noFill/>
        </p:spPr>
        <p:txBody>
          <a:bodyPr wrap="square" rtlCol="0">
            <a:spAutoFit/>
          </a:bodyPr>
          <a:lstStyle/>
          <a:p>
            <a:r>
              <a:rPr lang="en-US" sz="900" dirty="0"/>
              <a:t>Red</a:t>
            </a:r>
          </a:p>
        </p:txBody>
      </p:sp>
      <p:sp>
        <p:nvSpPr>
          <p:cNvPr id="22" name="TextBox 21"/>
          <p:cNvSpPr txBox="1"/>
          <p:nvPr/>
        </p:nvSpPr>
        <p:spPr>
          <a:xfrm>
            <a:off x="5272088" y="2606337"/>
            <a:ext cx="597693" cy="215444"/>
          </a:xfrm>
          <a:prstGeom prst="rect">
            <a:avLst/>
          </a:prstGeom>
          <a:noFill/>
        </p:spPr>
        <p:txBody>
          <a:bodyPr wrap="square" rtlCol="0">
            <a:spAutoFit/>
          </a:bodyPr>
          <a:lstStyle/>
          <a:p>
            <a:r>
              <a:rPr lang="en-US" sz="800" dirty="0"/>
              <a:t>NAND-1</a:t>
            </a:r>
          </a:p>
        </p:txBody>
      </p:sp>
      <p:sp>
        <p:nvSpPr>
          <p:cNvPr id="23" name="TextBox 22"/>
          <p:cNvSpPr txBox="1"/>
          <p:nvPr/>
        </p:nvSpPr>
        <p:spPr>
          <a:xfrm>
            <a:off x="5269707" y="3492162"/>
            <a:ext cx="597693" cy="215444"/>
          </a:xfrm>
          <a:prstGeom prst="rect">
            <a:avLst/>
          </a:prstGeom>
          <a:noFill/>
        </p:spPr>
        <p:txBody>
          <a:bodyPr wrap="square" rtlCol="0">
            <a:spAutoFit/>
          </a:bodyPr>
          <a:lstStyle/>
          <a:p>
            <a:r>
              <a:rPr lang="en-US" sz="800" dirty="0"/>
              <a:t>NAND-2</a:t>
            </a:r>
          </a:p>
        </p:txBody>
      </p:sp>
      <p:sp>
        <p:nvSpPr>
          <p:cNvPr id="24" name="TextBox 23"/>
          <p:cNvSpPr txBox="1"/>
          <p:nvPr/>
        </p:nvSpPr>
        <p:spPr>
          <a:xfrm>
            <a:off x="6336507" y="3499306"/>
            <a:ext cx="597693" cy="215444"/>
          </a:xfrm>
          <a:prstGeom prst="rect">
            <a:avLst/>
          </a:prstGeom>
          <a:noFill/>
        </p:spPr>
        <p:txBody>
          <a:bodyPr wrap="square" rtlCol="0">
            <a:spAutoFit/>
          </a:bodyPr>
          <a:lstStyle/>
          <a:p>
            <a:r>
              <a:rPr lang="en-US" sz="800" dirty="0"/>
              <a:t>NAND-3</a:t>
            </a:r>
          </a:p>
        </p:txBody>
      </p:sp>
      <p:sp>
        <p:nvSpPr>
          <p:cNvPr id="25" name="TextBox 24"/>
          <p:cNvSpPr txBox="1"/>
          <p:nvPr/>
        </p:nvSpPr>
        <p:spPr>
          <a:xfrm>
            <a:off x="3843338" y="4528006"/>
            <a:ext cx="728662" cy="215444"/>
          </a:xfrm>
          <a:prstGeom prst="rect">
            <a:avLst/>
          </a:prstGeom>
          <a:noFill/>
        </p:spPr>
        <p:txBody>
          <a:bodyPr wrap="square" rtlCol="0">
            <a:spAutoFit/>
          </a:bodyPr>
          <a:lstStyle/>
          <a:p>
            <a:r>
              <a:rPr lang="en-US" sz="800" dirty="0"/>
              <a:t>9v battery</a:t>
            </a:r>
          </a:p>
        </p:txBody>
      </p:sp>
      <p:sp>
        <p:nvSpPr>
          <p:cNvPr id="26" name="TextBox 25"/>
          <p:cNvSpPr txBox="1"/>
          <p:nvPr/>
        </p:nvSpPr>
        <p:spPr>
          <a:xfrm>
            <a:off x="1571625" y="2934950"/>
            <a:ext cx="409575" cy="215444"/>
          </a:xfrm>
          <a:prstGeom prst="rect">
            <a:avLst/>
          </a:prstGeom>
          <a:noFill/>
        </p:spPr>
        <p:txBody>
          <a:bodyPr wrap="square" rtlCol="0">
            <a:spAutoFit/>
          </a:bodyPr>
          <a:lstStyle/>
          <a:p>
            <a:r>
              <a:rPr lang="en-US" sz="800" dirty="0"/>
              <a:t>Full </a:t>
            </a:r>
          </a:p>
        </p:txBody>
      </p:sp>
      <p:sp>
        <p:nvSpPr>
          <p:cNvPr id="29" name="TextBox 28"/>
          <p:cNvSpPr txBox="1"/>
          <p:nvPr/>
        </p:nvSpPr>
        <p:spPr>
          <a:xfrm>
            <a:off x="1971675" y="3249275"/>
            <a:ext cx="409575" cy="215444"/>
          </a:xfrm>
          <a:prstGeom prst="rect">
            <a:avLst/>
          </a:prstGeom>
          <a:noFill/>
        </p:spPr>
        <p:txBody>
          <a:bodyPr wrap="square" rtlCol="0">
            <a:spAutoFit/>
          </a:bodyPr>
          <a:lstStyle/>
          <a:p>
            <a:r>
              <a:rPr lang="en-US" sz="800" dirty="0"/>
              <a:t>Half</a:t>
            </a:r>
          </a:p>
        </p:txBody>
      </p:sp>
      <p:sp>
        <p:nvSpPr>
          <p:cNvPr id="30" name="TextBox 29"/>
          <p:cNvSpPr txBox="1"/>
          <p:nvPr/>
        </p:nvSpPr>
        <p:spPr>
          <a:xfrm>
            <a:off x="2328862" y="3563600"/>
            <a:ext cx="490538" cy="215444"/>
          </a:xfrm>
          <a:prstGeom prst="rect">
            <a:avLst/>
          </a:prstGeom>
          <a:noFill/>
        </p:spPr>
        <p:txBody>
          <a:bodyPr wrap="square" rtlCol="0">
            <a:spAutoFit/>
          </a:bodyPr>
          <a:lstStyle/>
          <a:p>
            <a:r>
              <a:rPr lang="en-US" sz="800" dirty="0"/>
              <a:t>Empty</a:t>
            </a:r>
          </a:p>
        </p:txBody>
      </p:sp>
      <p:sp>
        <p:nvSpPr>
          <p:cNvPr id="4" name="Rounded Rectangle 3"/>
          <p:cNvSpPr/>
          <p:nvPr/>
        </p:nvSpPr>
        <p:spPr>
          <a:xfrm>
            <a:off x="1143000" y="2558579"/>
            <a:ext cx="1600200" cy="1354367"/>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ounded Rectangle 480"/>
          <p:cNvSpPr/>
          <p:nvPr/>
        </p:nvSpPr>
        <p:spPr>
          <a:xfrm>
            <a:off x="1447800" y="2443163"/>
            <a:ext cx="933450" cy="115416"/>
          </a:xfrm>
          <a:prstGeom prst="roundRect">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54931" y="1965647"/>
            <a:ext cx="1002506" cy="253916"/>
          </a:xfrm>
          <a:prstGeom prst="rect">
            <a:avLst/>
          </a:prstGeom>
          <a:noFill/>
        </p:spPr>
        <p:txBody>
          <a:bodyPr wrap="square" rtlCol="0">
            <a:spAutoFit/>
          </a:bodyPr>
          <a:lstStyle/>
          <a:p>
            <a:r>
              <a:rPr lang="en-US" sz="1050" dirty="0"/>
              <a:t>Water Tank</a:t>
            </a:r>
          </a:p>
        </p:txBody>
      </p:sp>
      <p:sp>
        <p:nvSpPr>
          <p:cNvPr id="36" name="TextBox 35"/>
          <p:cNvSpPr txBox="1"/>
          <p:nvPr/>
        </p:nvSpPr>
        <p:spPr>
          <a:xfrm>
            <a:off x="2895600" y="2127706"/>
            <a:ext cx="559593" cy="215444"/>
          </a:xfrm>
          <a:prstGeom prst="rect">
            <a:avLst/>
          </a:prstGeom>
          <a:noFill/>
        </p:spPr>
        <p:txBody>
          <a:bodyPr wrap="square" rtlCol="0">
            <a:spAutoFit/>
          </a:bodyPr>
          <a:lstStyle/>
          <a:p>
            <a:r>
              <a:rPr lang="en-US" sz="800" dirty="0"/>
              <a:t>Buzzer</a:t>
            </a:r>
          </a:p>
        </p:txBody>
      </p:sp>
    </p:spTree>
    <p:extLst>
      <p:ext uri="{BB962C8B-B14F-4D97-AF65-F5344CB8AC3E}">
        <p14:creationId xmlns:p14="http://schemas.microsoft.com/office/powerpoint/2010/main" val="1212578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152400" y="133350"/>
            <a:ext cx="4419600" cy="51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u="sng" dirty="0"/>
              <a:t>Circuit Diagram  Discussion </a:t>
            </a:r>
            <a:r>
              <a:rPr lang="en" dirty="0"/>
              <a:t>:</a:t>
            </a:r>
            <a:endParaRPr dirty="0"/>
          </a:p>
        </p:txBody>
      </p:sp>
      <p:sp>
        <p:nvSpPr>
          <p:cNvPr id="4" name="Rectangle 3"/>
          <p:cNvSpPr/>
          <p:nvPr/>
        </p:nvSpPr>
        <p:spPr>
          <a:xfrm>
            <a:off x="914400" y="689729"/>
            <a:ext cx="8001000" cy="369332"/>
          </a:xfrm>
          <a:prstGeom prst="rect">
            <a:avLst/>
          </a:prstGeom>
        </p:spPr>
        <p:txBody>
          <a:bodyPr wrap="square">
            <a:spAutoFit/>
          </a:bodyPr>
          <a:lstStyle/>
          <a:p>
            <a:r>
              <a:rPr lang="en-US" sz="1800" dirty="0">
                <a:solidFill>
                  <a:schemeClr val="bg1"/>
                </a:solidFill>
              </a:rPr>
              <a:t>This circuit uses a NAND gate (7400)</a:t>
            </a:r>
            <a:r>
              <a:rPr lang="en-US" sz="1800" dirty="0">
                <a:solidFill>
                  <a:schemeClr val="bg1"/>
                </a:solidFill>
                <a:latin typeface="Times New Roman" pitchFamily="18" charset="0"/>
                <a:cs typeface="Times New Roman" pitchFamily="18" charset="0"/>
              </a:rPr>
              <a:t>IC</a:t>
            </a:r>
            <a:r>
              <a:rPr lang="en-US" sz="1800" dirty="0">
                <a:solidFill>
                  <a:schemeClr val="bg1"/>
                </a:solidFill>
              </a:rPr>
              <a:t> to monitor water levels in a tank.</a:t>
            </a:r>
          </a:p>
        </p:txBody>
      </p:sp>
      <p:sp>
        <p:nvSpPr>
          <p:cNvPr id="6" name="Rectangle 5"/>
          <p:cNvSpPr/>
          <p:nvPr/>
        </p:nvSpPr>
        <p:spPr>
          <a:xfrm>
            <a:off x="381000" y="1123950"/>
            <a:ext cx="1851789" cy="369332"/>
          </a:xfrm>
          <a:prstGeom prst="rect">
            <a:avLst/>
          </a:prstGeom>
        </p:spPr>
        <p:txBody>
          <a:bodyPr wrap="none">
            <a:spAutoFit/>
          </a:bodyPr>
          <a:lstStyle/>
          <a:p>
            <a:r>
              <a:rPr lang="en-US" sz="1800" b="1" dirty="0">
                <a:solidFill>
                  <a:schemeClr val="bg1"/>
                </a:solidFill>
              </a:rPr>
              <a:t>Power Supply :</a:t>
            </a:r>
            <a:endParaRPr lang="en-US" b="1" dirty="0">
              <a:solidFill>
                <a:schemeClr val="bg1"/>
              </a:solidFill>
            </a:endParaRPr>
          </a:p>
        </p:txBody>
      </p:sp>
      <p:sp>
        <p:nvSpPr>
          <p:cNvPr id="7" name="Rectangle 6"/>
          <p:cNvSpPr/>
          <p:nvPr/>
        </p:nvSpPr>
        <p:spPr>
          <a:xfrm>
            <a:off x="1332876" y="1504950"/>
            <a:ext cx="7658724" cy="584775"/>
          </a:xfrm>
          <a:prstGeom prst="rect">
            <a:avLst/>
          </a:prstGeom>
        </p:spPr>
        <p:txBody>
          <a:bodyPr wrap="square">
            <a:spAutoFit/>
          </a:bodyPr>
          <a:lstStyle/>
          <a:p>
            <a:r>
              <a:rPr lang="en-US" sz="1600" dirty="0">
                <a:solidFill>
                  <a:schemeClr val="bg1"/>
                </a:solidFill>
              </a:rPr>
              <a:t>Pins 1 and 14 are connected to the battery’s positive terminal through two 10kΩ resistors, while pin 7 is connected to the negative terminal. </a:t>
            </a:r>
          </a:p>
        </p:txBody>
      </p:sp>
      <p:sp>
        <p:nvSpPr>
          <p:cNvPr id="8" name="Rectangle 7"/>
          <p:cNvSpPr/>
          <p:nvPr/>
        </p:nvSpPr>
        <p:spPr>
          <a:xfrm>
            <a:off x="380112" y="2126218"/>
            <a:ext cx="3595856" cy="369332"/>
          </a:xfrm>
          <a:prstGeom prst="rect">
            <a:avLst/>
          </a:prstGeom>
        </p:spPr>
        <p:txBody>
          <a:bodyPr wrap="none">
            <a:spAutoFit/>
          </a:bodyPr>
          <a:lstStyle/>
          <a:p>
            <a:r>
              <a:rPr lang="en-US" sz="1800" b="1" dirty="0">
                <a:solidFill>
                  <a:schemeClr val="bg1"/>
                </a:solidFill>
                <a:latin typeface="Times New Roman" pitchFamily="18" charset="0"/>
                <a:cs typeface="Times New Roman" pitchFamily="18" charset="0"/>
              </a:rPr>
              <a:t>I</a:t>
            </a:r>
            <a:r>
              <a:rPr lang="en-US" sz="1800" b="1" dirty="0">
                <a:solidFill>
                  <a:schemeClr val="bg1"/>
                </a:solidFill>
              </a:rPr>
              <a:t>nputs (Water Level Sensors) :</a:t>
            </a:r>
            <a:r>
              <a:rPr lang="en-US" sz="1800" dirty="0">
                <a:solidFill>
                  <a:schemeClr val="bg1"/>
                </a:solidFill>
              </a:rPr>
              <a:t> </a:t>
            </a:r>
            <a:endParaRPr lang="en-US" b="1" dirty="0">
              <a:solidFill>
                <a:schemeClr val="bg1"/>
              </a:solidFill>
            </a:endParaRPr>
          </a:p>
        </p:txBody>
      </p:sp>
      <p:sp>
        <p:nvSpPr>
          <p:cNvPr id="9" name="Rectangle 8"/>
          <p:cNvSpPr/>
          <p:nvPr/>
        </p:nvSpPr>
        <p:spPr>
          <a:xfrm>
            <a:off x="1295400" y="2571750"/>
            <a:ext cx="7658724" cy="1077218"/>
          </a:xfrm>
          <a:prstGeom prst="rect">
            <a:avLst/>
          </a:prstGeom>
        </p:spPr>
        <p:txBody>
          <a:bodyPr wrap="square">
            <a:spAutoFit/>
          </a:bodyPr>
          <a:lstStyle/>
          <a:p>
            <a:pPr algn="just"/>
            <a:r>
              <a:rPr lang="en-US" sz="1600" dirty="0">
                <a:solidFill>
                  <a:schemeClr val="bg1"/>
                </a:solidFill>
              </a:rPr>
              <a:t>Pin 2 (linked with pins 5 and 10) and pin 4(linked with pins 12 and 13) act as sensor </a:t>
            </a:r>
            <a:r>
              <a:rPr lang="en-US" sz="1600" dirty="0" smtClean="0">
                <a:solidFill>
                  <a:schemeClr val="bg1"/>
                </a:solidFill>
              </a:rPr>
              <a:t>inputs </a:t>
            </a:r>
            <a:r>
              <a:rPr lang="en-US" sz="1600" dirty="0">
                <a:solidFill>
                  <a:schemeClr val="bg1"/>
                </a:solidFill>
              </a:rPr>
              <a:t>also pin 12 and 13 pins output pin 11 connected to the pin  </a:t>
            </a:r>
            <a:r>
              <a:rPr lang="en-US" sz="1600" dirty="0" smtClean="0">
                <a:solidFill>
                  <a:schemeClr val="bg1"/>
                </a:solidFill>
              </a:rPr>
              <a:t>9. </a:t>
            </a:r>
            <a:r>
              <a:rPr lang="en-US" sz="1600" dirty="0">
                <a:solidFill>
                  <a:schemeClr val="bg1"/>
                </a:solidFill>
              </a:rPr>
              <a:t>Each is connected through a 10kΩ resistor and a wire dipped into the water tank. These act as sensing probes that detect water contact.</a:t>
            </a:r>
          </a:p>
        </p:txBody>
      </p:sp>
      <p:sp>
        <p:nvSpPr>
          <p:cNvPr id="11" name="Rectangle 10"/>
          <p:cNvSpPr/>
          <p:nvPr/>
        </p:nvSpPr>
        <p:spPr>
          <a:xfrm>
            <a:off x="453732" y="3638550"/>
            <a:ext cx="1146468" cy="369332"/>
          </a:xfrm>
          <a:prstGeom prst="rect">
            <a:avLst/>
          </a:prstGeom>
        </p:spPr>
        <p:txBody>
          <a:bodyPr wrap="none">
            <a:spAutoFit/>
          </a:bodyPr>
          <a:lstStyle/>
          <a:p>
            <a:r>
              <a:rPr lang="en-US" sz="1800" b="1" dirty="0">
                <a:solidFill>
                  <a:schemeClr val="bg1"/>
                </a:solidFill>
              </a:rPr>
              <a:t>Buzzer : </a:t>
            </a:r>
            <a:endParaRPr lang="en-US" b="1" dirty="0">
              <a:solidFill>
                <a:schemeClr val="bg1"/>
              </a:solidFill>
            </a:endParaRPr>
          </a:p>
        </p:txBody>
      </p:sp>
      <p:sp>
        <p:nvSpPr>
          <p:cNvPr id="12" name="Rectangle 11"/>
          <p:cNvSpPr/>
          <p:nvPr/>
        </p:nvSpPr>
        <p:spPr>
          <a:xfrm>
            <a:off x="1085538" y="3998215"/>
            <a:ext cx="7868586" cy="584775"/>
          </a:xfrm>
          <a:prstGeom prst="rect">
            <a:avLst/>
          </a:prstGeom>
        </p:spPr>
        <p:txBody>
          <a:bodyPr wrap="square">
            <a:spAutoFit/>
          </a:bodyPr>
          <a:lstStyle/>
          <a:p>
            <a:r>
              <a:rPr lang="en-US" sz="1600" dirty="0">
                <a:solidFill>
                  <a:schemeClr val="bg1"/>
                </a:solidFill>
              </a:rPr>
              <a:t>Connected between pin 14 (+) and pin 2 (–), it sounds when the tank reaches a defined level.</a:t>
            </a:r>
          </a:p>
        </p:txBody>
      </p:sp>
    </p:spTree>
    <p:extLst>
      <p:ext uri="{BB962C8B-B14F-4D97-AF65-F5344CB8AC3E}">
        <p14:creationId xmlns:p14="http://schemas.microsoft.com/office/powerpoint/2010/main" val="364272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152400" y="133350"/>
            <a:ext cx="4419600" cy="51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u="sng" dirty="0"/>
              <a:t>Circuit Diagram  Discussion </a:t>
            </a:r>
            <a:r>
              <a:rPr lang="en" dirty="0"/>
              <a:t>:</a:t>
            </a:r>
            <a:endParaRPr dirty="0"/>
          </a:p>
        </p:txBody>
      </p:sp>
      <p:sp>
        <p:nvSpPr>
          <p:cNvPr id="2" name="Rectangle 1"/>
          <p:cNvSpPr/>
          <p:nvPr/>
        </p:nvSpPr>
        <p:spPr>
          <a:xfrm>
            <a:off x="609600" y="666750"/>
            <a:ext cx="2993127" cy="369332"/>
          </a:xfrm>
          <a:prstGeom prst="rect">
            <a:avLst/>
          </a:prstGeom>
        </p:spPr>
        <p:txBody>
          <a:bodyPr wrap="none">
            <a:spAutoFit/>
          </a:bodyPr>
          <a:lstStyle/>
          <a:p>
            <a:r>
              <a:rPr lang="en-US" sz="1800" b="1" dirty="0">
                <a:solidFill>
                  <a:schemeClr val="bg1"/>
                </a:solidFill>
              </a:rPr>
              <a:t>Outputs (LED Indicators):</a:t>
            </a:r>
            <a:endParaRPr lang="en-US" sz="1800" dirty="0">
              <a:solidFill>
                <a:schemeClr val="bg1"/>
              </a:solidFill>
            </a:endParaRPr>
          </a:p>
        </p:txBody>
      </p:sp>
      <p:sp>
        <p:nvSpPr>
          <p:cNvPr id="7" name="Rectangle 6"/>
          <p:cNvSpPr/>
          <p:nvPr/>
        </p:nvSpPr>
        <p:spPr>
          <a:xfrm>
            <a:off x="762000" y="2190750"/>
            <a:ext cx="8153400" cy="369332"/>
          </a:xfrm>
          <a:prstGeom prst="rect">
            <a:avLst/>
          </a:prstGeom>
        </p:spPr>
        <p:txBody>
          <a:bodyPr wrap="square">
            <a:spAutoFit/>
          </a:bodyPr>
          <a:lstStyle/>
          <a:p>
            <a:r>
              <a:rPr lang="en-US" sz="1800" dirty="0">
                <a:solidFill>
                  <a:schemeClr val="bg1"/>
                </a:solidFill>
              </a:rPr>
              <a:t>All LEDs share a 100Ω current-limiting resistor connected to ground (pin 7).</a:t>
            </a:r>
          </a:p>
        </p:txBody>
      </p:sp>
      <p:sp>
        <p:nvSpPr>
          <p:cNvPr id="8" name="Rectangle 7"/>
          <p:cNvSpPr/>
          <p:nvPr/>
        </p:nvSpPr>
        <p:spPr>
          <a:xfrm>
            <a:off x="598046" y="2952750"/>
            <a:ext cx="1531188" cy="369332"/>
          </a:xfrm>
          <a:prstGeom prst="rect">
            <a:avLst/>
          </a:prstGeom>
        </p:spPr>
        <p:txBody>
          <a:bodyPr wrap="none">
            <a:spAutoFit/>
          </a:bodyPr>
          <a:lstStyle/>
          <a:p>
            <a:r>
              <a:rPr lang="en-US" sz="1800" b="1" dirty="0">
                <a:solidFill>
                  <a:schemeClr val="bg1"/>
                </a:solidFill>
              </a:rPr>
              <a:t>Logic Flow:</a:t>
            </a:r>
            <a:r>
              <a:rPr lang="en-US" sz="1800" dirty="0">
                <a:solidFill>
                  <a:schemeClr val="bg1"/>
                </a:solidFill>
              </a:rPr>
              <a:t> </a:t>
            </a:r>
            <a:endParaRPr lang="en-US" b="1" dirty="0">
              <a:solidFill>
                <a:schemeClr val="bg1"/>
              </a:solidFill>
            </a:endParaRPr>
          </a:p>
        </p:txBody>
      </p:sp>
      <p:sp>
        <p:nvSpPr>
          <p:cNvPr id="9" name="Rectangle 8"/>
          <p:cNvSpPr/>
          <p:nvPr/>
        </p:nvSpPr>
        <p:spPr>
          <a:xfrm>
            <a:off x="1146207" y="3445845"/>
            <a:ext cx="7658724" cy="830997"/>
          </a:xfrm>
          <a:prstGeom prst="rect">
            <a:avLst/>
          </a:prstGeom>
        </p:spPr>
        <p:txBody>
          <a:bodyPr wrap="square">
            <a:spAutoFit/>
          </a:bodyPr>
          <a:lstStyle/>
          <a:p>
            <a:r>
              <a:rPr lang="en-US" sz="1600" dirty="0">
                <a:solidFill>
                  <a:schemeClr val="bg1"/>
                </a:solidFill>
              </a:rPr>
              <a:t>When water touches the sensor probes, the NAND gate logic changes state, activating the respective LEDs and buzzer to show whether the tank is full, mid, </a:t>
            </a:r>
          </a:p>
          <a:p>
            <a:r>
              <a:rPr lang="en-US" sz="1600" dirty="0">
                <a:solidFill>
                  <a:schemeClr val="bg1"/>
                </a:solidFill>
              </a:rPr>
              <a:t>or empty.</a:t>
            </a:r>
          </a:p>
        </p:txBody>
      </p:sp>
      <p:sp>
        <p:nvSpPr>
          <p:cNvPr id="10" name="Rectangle 9"/>
          <p:cNvSpPr/>
          <p:nvPr/>
        </p:nvSpPr>
        <p:spPr>
          <a:xfrm>
            <a:off x="1360046" y="1036082"/>
            <a:ext cx="7444885" cy="1031564"/>
          </a:xfrm>
          <a:prstGeom prst="rect">
            <a:avLst/>
          </a:prstGeom>
        </p:spPr>
        <p:txBody>
          <a:bodyPr wrap="square">
            <a:spAutoFit/>
          </a:bodyPr>
          <a:lstStyle/>
          <a:p>
            <a:pPr marL="285750" indent="-285750" fontAlgn="base">
              <a:spcBef>
                <a:spcPct val="0"/>
              </a:spcBef>
              <a:spcAft>
                <a:spcPct val="0"/>
              </a:spcAft>
              <a:buClrTx/>
              <a:buFont typeface="Arial" pitchFamily="34" charset="0"/>
              <a:buChar char="•"/>
            </a:pPr>
            <a:r>
              <a:rPr lang="en-US" sz="1600" dirty="0">
                <a:solidFill>
                  <a:schemeClr val="bg1"/>
                </a:solidFill>
              </a:rPr>
              <a:t>Pin 3 → Green LED (indicates full/tank top reached).</a:t>
            </a:r>
          </a:p>
          <a:p>
            <a:pPr marL="285750" indent="-285750" fontAlgn="base">
              <a:lnSpc>
                <a:spcPct val="150000"/>
              </a:lnSpc>
              <a:spcBef>
                <a:spcPct val="0"/>
              </a:spcBef>
              <a:spcAft>
                <a:spcPct val="0"/>
              </a:spcAft>
              <a:buClrTx/>
              <a:buFont typeface="Arial" pitchFamily="34" charset="0"/>
              <a:buChar char="•"/>
            </a:pPr>
            <a:r>
              <a:rPr lang="en-US" sz="1600" dirty="0">
                <a:solidFill>
                  <a:schemeClr val="bg1"/>
                </a:solidFill>
              </a:rPr>
              <a:t>Pin 6 → Yellow LED (indicates mid-level).</a:t>
            </a:r>
          </a:p>
          <a:p>
            <a:pPr marL="285750" indent="-285750" fontAlgn="base">
              <a:lnSpc>
                <a:spcPct val="150000"/>
              </a:lnSpc>
              <a:spcBef>
                <a:spcPct val="0"/>
              </a:spcBef>
              <a:spcAft>
                <a:spcPct val="0"/>
              </a:spcAft>
              <a:buClrTx/>
              <a:buFont typeface="Arial" pitchFamily="34" charset="0"/>
              <a:buChar char="•"/>
            </a:pPr>
            <a:r>
              <a:rPr lang="en-US" sz="1600" dirty="0">
                <a:solidFill>
                  <a:schemeClr val="bg1"/>
                </a:solidFill>
              </a:rPr>
              <a:t>Pin 8 → Red LED (indicates empty/low water).</a:t>
            </a:r>
          </a:p>
        </p:txBody>
      </p:sp>
    </p:spTree>
    <p:extLst>
      <p:ext uri="{BB962C8B-B14F-4D97-AF65-F5344CB8AC3E}">
        <p14:creationId xmlns:p14="http://schemas.microsoft.com/office/powerpoint/2010/main" val="37685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7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 presetClass="entr" presetSubtype="2" fill="hold" nodeType="after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 calcmode="lin" valueType="num">
                                      <p:cBhvr additive="base">
                                        <p:cTn id="17" dur="75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 calcmode="lin" valueType="num">
                                      <p:cBhvr additive="base">
                                        <p:cTn id="22" dur="75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3" dur="75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2750"/>
                            </p:stCondLst>
                            <p:childTnLst>
                              <p:par>
                                <p:cTn id="25" presetID="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325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750"/>
                            </p:stCondLst>
                            <p:childTnLst>
                              <p:par>
                                <p:cTn id="35" presetID="2" presetClass="entr" presetSubtype="2"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76199" y="133350"/>
            <a:ext cx="5193507" cy="515100"/>
          </a:xfrm>
          <a:prstGeom prst="rect">
            <a:avLst/>
          </a:prstGeom>
        </p:spPr>
        <p:txBody>
          <a:bodyPr spcFirstLastPara="1" wrap="square" lIns="91425" tIns="91425" rIns="91425" bIns="91425" anchor="t" anchorCtr="0">
            <a:noAutofit/>
          </a:bodyPr>
          <a:lstStyle/>
          <a:p>
            <a:pPr lvl="0"/>
            <a:r>
              <a:rPr lang="en" dirty="0"/>
              <a:t>Circuit Diagram </a:t>
            </a:r>
            <a:r>
              <a:rPr lang="en-US" dirty="0"/>
              <a:t>Implementation</a:t>
            </a:r>
            <a:r>
              <a:rPr lang="en" dirty="0"/>
              <a: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66750"/>
            <a:ext cx="7543800" cy="4191000"/>
          </a:xfrm>
          <a:prstGeom prst="rect">
            <a:avLst/>
          </a:prstGeom>
        </p:spPr>
      </p:pic>
      <p:sp>
        <p:nvSpPr>
          <p:cNvPr id="8" name="TextBox 7"/>
          <p:cNvSpPr txBox="1"/>
          <p:nvPr/>
        </p:nvSpPr>
        <p:spPr>
          <a:xfrm>
            <a:off x="6336507" y="2584906"/>
            <a:ext cx="597693" cy="215444"/>
          </a:xfrm>
          <a:prstGeom prst="rect">
            <a:avLst/>
          </a:prstGeom>
          <a:noFill/>
        </p:spPr>
        <p:txBody>
          <a:bodyPr wrap="square" rtlCol="0">
            <a:spAutoFit/>
          </a:bodyPr>
          <a:lstStyle/>
          <a:p>
            <a:r>
              <a:rPr lang="en-US" sz="800" dirty="0"/>
              <a:t>NAND-4</a:t>
            </a:r>
          </a:p>
        </p:txBody>
      </p:sp>
      <p:sp>
        <p:nvSpPr>
          <p:cNvPr id="17" name="TextBox 16"/>
          <p:cNvSpPr txBox="1"/>
          <p:nvPr/>
        </p:nvSpPr>
        <p:spPr>
          <a:xfrm>
            <a:off x="7772400" y="1200150"/>
            <a:ext cx="566737" cy="230832"/>
          </a:xfrm>
          <a:prstGeom prst="rect">
            <a:avLst/>
          </a:prstGeom>
          <a:noFill/>
        </p:spPr>
        <p:txBody>
          <a:bodyPr wrap="square" rtlCol="0">
            <a:spAutoFit/>
          </a:bodyPr>
          <a:lstStyle/>
          <a:p>
            <a:r>
              <a:rPr lang="en-US" sz="900" dirty="0"/>
              <a:t>Green</a:t>
            </a:r>
          </a:p>
        </p:txBody>
      </p:sp>
      <p:sp>
        <p:nvSpPr>
          <p:cNvPr id="20" name="TextBox 19"/>
          <p:cNvSpPr txBox="1"/>
          <p:nvPr/>
        </p:nvSpPr>
        <p:spPr>
          <a:xfrm>
            <a:off x="7772400" y="1850231"/>
            <a:ext cx="566737" cy="230832"/>
          </a:xfrm>
          <a:prstGeom prst="rect">
            <a:avLst/>
          </a:prstGeom>
          <a:noFill/>
        </p:spPr>
        <p:txBody>
          <a:bodyPr wrap="square" rtlCol="0">
            <a:spAutoFit/>
          </a:bodyPr>
          <a:lstStyle/>
          <a:p>
            <a:r>
              <a:rPr lang="en-US" sz="900" dirty="0"/>
              <a:t>Yellow</a:t>
            </a:r>
          </a:p>
        </p:txBody>
      </p:sp>
      <p:sp>
        <p:nvSpPr>
          <p:cNvPr id="21" name="TextBox 20"/>
          <p:cNvSpPr txBox="1"/>
          <p:nvPr/>
        </p:nvSpPr>
        <p:spPr>
          <a:xfrm>
            <a:off x="7891464" y="2443163"/>
            <a:ext cx="447674" cy="230832"/>
          </a:xfrm>
          <a:prstGeom prst="rect">
            <a:avLst/>
          </a:prstGeom>
          <a:noFill/>
        </p:spPr>
        <p:txBody>
          <a:bodyPr wrap="square" rtlCol="0">
            <a:spAutoFit/>
          </a:bodyPr>
          <a:lstStyle/>
          <a:p>
            <a:r>
              <a:rPr lang="en-US" sz="900" dirty="0"/>
              <a:t>Red</a:t>
            </a:r>
          </a:p>
        </p:txBody>
      </p:sp>
      <p:sp>
        <p:nvSpPr>
          <p:cNvPr id="22" name="TextBox 21"/>
          <p:cNvSpPr txBox="1"/>
          <p:nvPr/>
        </p:nvSpPr>
        <p:spPr>
          <a:xfrm>
            <a:off x="5272088" y="2606337"/>
            <a:ext cx="597693" cy="215444"/>
          </a:xfrm>
          <a:prstGeom prst="rect">
            <a:avLst/>
          </a:prstGeom>
          <a:noFill/>
        </p:spPr>
        <p:txBody>
          <a:bodyPr wrap="square" rtlCol="0">
            <a:spAutoFit/>
          </a:bodyPr>
          <a:lstStyle/>
          <a:p>
            <a:r>
              <a:rPr lang="en-US" sz="800" dirty="0"/>
              <a:t>NAND-1</a:t>
            </a:r>
          </a:p>
        </p:txBody>
      </p:sp>
      <p:sp>
        <p:nvSpPr>
          <p:cNvPr id="23" name="TextBox 22"/>
          <p:cNvSpPr txBox="1"/>
          <p:nvPr/>
        </p:nvSpPr>
        <p:spPr>
          <a:xfrm>
            <a:off x="5269707" y="3492162"/>
            <a:ext cx="597693" cy="215444"/>
          </a:xfrm>
          <a:prstGeom prst="rect">
            <a:avLst/>
          </a:prstGeom>
          <a:noFill/>
        </p:spPr>
        <p:txBody>
          <a:bodyPr wrap="square" rtlCol="0">
            <a:spAutoFit/>
          </a:bodyPr>
          <a:lstStyle/>
          <a:p>
            <a:r>
              <a:rPr lang="en-US" sz="800" dirty="0"/>
              <a:t>NAND-2</a:t>
            </a:r>
          </a:p>
        </p:txBody>
      </p:sp>
      <p:sp>
        <p:nvSpPr>
          <p:cNvPr id="24" name="TextBox 23"/>
          <p:cNvSpPr txBox="1"/>
          <p:nvPr/>
        </p:nvSpPr>
        <p:spPr>
          <a:xfrm>
            <a:off x="6336507" y="3499306"/>
            <a:ext cx="597693" cy="215444"/>
          </a:xfrm>
          <a:prstGeom prst="rect">
            <a:avLst/>
          </a:prstGeom>
          <a:noFill/>
        </p:spPr>
        <p:txBody>
          <a:bodyPr wrap="square" rtlCol="0">
            <a:spAutoFit/>
          </a:bodyPr>
          <a:lstStyle/>
          <a:p>
            <a:r>
              <a:rPr lang="en-US" sz="800" dirty="0"/>
              <a:t>NAND-3</a:t>
            </a:r>
          </a:p>
        </p:txBody>
      </p:sp>
      <p:sp>
        <p:nvSpPr>
          <p:cNvPr id="25" name="TextBox 24"/>
          <p:cNvSpPr txBox="1"/>
          <p:nvPr/>
        </p:nvSpPr>
        <p:spPr>
          <a:xfrm>
            <a:off x="3843338" y="4528006"/>
            <a:ext cx="728662" cy="215444"/>
          </a:xfrm>
          <a:prstGeom prst="rect">
            <a:avLst/>
          </a:prstGeom>
          <a:noFill/>
        </p:spPr>
        <p:txBody>
          <a:bodyPr wrap="square" rtlCol="0">
            <a:spAutoFit/>
          </a:bodyPr>
          <a:lstStyle/>
          <a:p>
            <a:r>
              <a:rPr lang="en-US" sz="800" dirty="0"/>
              <a:t>9v battery</a:t>
            </a:r>
          </a:p>
        </p:txBody>
      </p:sp>
      <p:sp>
        <p:nvSpPr>
          <p:cNvPr id="26" name="TextBox 25"/>
          <p:cNvSpPr txBox="1"/>
          <p:nvPr/>
        </p:nvSpPr>
        <p:spPr>
          <a:xfrm>
            <a:off x="1571625" y="2934950"/>
            <a:ext cx="409575" cy="215444"/>
          </a:xfrm>
          <a:prstGeom prst="rect">
            <a:avLst/>
          </a:prstGeom>
          <a:noFill/>
        </p:spPr>
        <p:txBody>
          <a:bodyPr wrap="square" rtlCol="0">
            <a:spAutoFit/>
          </a:bodyPr>
          <a:lstStyle/>
          <a:p>
            <a:r>
              <a:rPr lang="en-US" sz="800" dirty="0"/>
              <a:t>Full </a:t>
            </a:r>
          </a:p>
        </p:txBody>
      </p:sp>
      <p:sp>
        <p:nvSpPr>
          <p:cNvPr id="29" name="TextBox 28"/>
          <p:cNvSpPr txBox="1"/>
          <p:nvPr/>
        </p:nvSpPr>
        <p:spPr>
          <a:xfrm>
            <a:off x="1971675" y="3249275"/>
            <a:ext cx="409575" cy="215444"/>
          </a:xfrm>
          <a:prstGeom prst="rect">
            <a:avLst/>
          </a:prstGeom>
          <a:noFill/>
        </p:spPr>
        <p:txBody>
          <a:bodyPr wrap="square" rtlCol="0">
            <a:spAutoFit/>
          </a:bodyPr>
          <a:lstStyle/>
          <a:p>
            <a:r>
              <a:rPr lang="en-US" sz="800" dirty="0"/>
              <a:t>Half</a:t>
            </a:r>
          </a:p>
        </p:txBody>
      </p:sp>
      <p:sp>
        <p:nvSpPr>
          <p:cNvPr id="30" name="TextBox 29"/>
          <p:cNvSpPr txBox="1"/>
          <p:nvPr/>
        </p:nvSpPr>
        <p:spPr>
          <a:xfrm>
            <a:off x="2209800" y="3563600"/>
            <a:ext cx="490538" cy="215444"/>
          </a:xfrm>
          <a:prstGeom prst="rect">
            <a:avLst/>
          </a:prstGeom>
          <a:noFill/>
        </p:spPr>
        <p:txBody>
          <a:bodyPr wrap="square" rtlCol="0">
            <a:spAutoFit/>
          </a:bodyPr>
          <a:lstStyle/>
          <a:p>
            <a:r>
              <a:rPr lang="en-US" sz="800" dirty="0"/>
              <a:t>Empty</a:t>
            </a:r>
          </a:p>
        </p:txBody>
      </p:sp>
      <p:sp>
        <p:nvSpPr>
          <p:cNvPr id="4" name="Rounded Rectangle 3"/>
          <p:cNvSpPr/>
          <p:nvPr/>
        </p:nvSpPr>
        <p:spPr>
          <a:xfrm>
            <a:off x="1114424" y="2714059"/>
            <a:ext cx="1600200" cy="1135858"/>
          </a:xfrm>
          <a:prstGeom prst="roundRect">
            <a:avLst>
              <a:gd name="adj" fmla="val 1561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ounded Rectangle 480"/>
          <p:cNvSpPr/>
          <p:nvPr/>
        </p:nvSpPr>
        <p:spPr>
          <a:xfrm>
            <a:off x="1428750" y="2608734"/>
            <a:ext cx="933450" cy="115416"/>
          </a:xfrm>
          <a:prstGeom prst="roundRect">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54931" y="1965647"/>
            <a:ext cx="1002506" cy="253916"/>
          </a:xfrm>
          <a:prstGeom prst="rect">
            <a:avLst/>
          </a:prstGeom>
          <a:noFill/>
        </p:spPr>
        <p:txBody>
          <a:bodyPr wrap="square" rtlCol="0">
            <a:spAutoFit/>
          </a:bodyPr>
          <a:lstStyle/>
          <a:p>
            <a:r>
              <a:rPr lang="en-US" sz="1050" dirty="0"/>
              <a:t>Water Tank</a:t>
            </a:r>
          </a:p>
        </p:txBody>
      </p:sp>
      <p:sp>
        <p:nvSpPr>
          <p:cNvPr id="36" name="TextBox 35"/>
          <p:cNvSpPr txBox="1"/>
          <p:nvPr/>
        </p:nvSpPr>
        <p:spPr>
          <a:xfrm>
            <a:off x="2895600" y="2127706"/>
            <a:ext cx="559593" cy="215444"/>
          </a:xfrm>
          <a:prstGeom prst="rect">
            <a:avLst/>
          </a:prstGeom>
          <a:noFill/>
        </p:spPr>
        <p:txBody>
          <a:bodyPr wrap="square" rtlCol="0">
            <a:spAutoFit/>
          </a:bodyPr>
          <a:lstStyle/>
          <a:p>
            <a:r>
              <a:rPr lang="en-US" sz="800" dirty="0"/>
              <a:t>Buzzer</a:t>
            </a:r>
          </a:p>
        </p:txBody>
      </p:sp>
      <p:sp>
        <p:nvSpPr>
          <p:cNvPr id="27" name="Rounded Rectangle 26"/>
          <p:cNvSpPr/>
          <p:nvPr/>
        </p:nvSpPr>
        <p:spPr>
          <a:xfrm>
            <a:off x="1143000" y="3499306"/>
            <a:ext cx="1524000" cy="291644"/>
          </a:xfrm>
          <a:prstGeom prst="roundRect">
            <a:avLst>
              <a:gd name="adj" fmla="val 15612"/>
            </a:avLst>
          </a:prstGeom>
          <a:solidFill>
            <a:schemeClr val="accent4">
              <a:lumMod val="60000"/>
              <a:lumOff val="40000"/>
              <a:alpha val="4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5400000">
            <a:off x="7987619" y="2257710"/>
            <a:ext cx="80340" cy="98821"/>
          </a:xfrm>
          <a:prstGeom prst="triangl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Isosceles Triangle 47"/>
          <p:cNvSpPr/>
          <p:nvPr/>
        </p:nvSpPr>
        <p:spPr>
          <a:xfrm rot="5400000">
            <a:off x="7994763" y="1064705"/>
            <a:ext cx="80340" cy="988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5400000">
            <a:off x="8001907" y="1650492"/>
            <a:ext cx="80340" cy="988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786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76200" y="133350"/>
            <a:ext cx="5193507" cy="515100"/>
          </a:xfrm>
          <a:prstGeom prst="rect">
            <a:avLst/>
          </a:prstGeom>
        </p:spPr>
        <p:txBody>
          <a:bodyPr spcFirstLastPara="1" wrap="square" lIns="91425" tIns="91425" rIns="91425" bIns="91425" anchor="t" anchorCtr="0">
            <a:noAutofit/>
          </a:bodyPr>
          <a:lstStyle/>
          <a:p>
            <a:pPr lvl="0"/>
            <a:r>
              <a:rPr lang="en" dirty="0"/>
              <a:t>Circuit Diagram </a:t>
            </a:r>
            <a:r>
              <a:rPr lang="en-US" dirty="0"/>
              <a:t>Implementation</a:t>
            </a:r>
            <a:r>
              <a:rPr lang="en" dirty="0"/>
              <a: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66750"/>
            <a:ext cx="7543800" cy="4191000"/>
          </a:xfrm>
          <a:prstGeom prst="rect">
            <a:avLst/>
          </a:prstGeom>
        </p:spPr>
      </p:pic>
      <p:sp>
        <p:nvSpPr>
          <p:cNvPr id="8" name="TextBox 7"/>
          <p:cNvSpPr txBox="1"/>
          <p:nvPr/>
        </p:nvSpPr>
        <p:spPr>
          <a:xfrm>
            <a:off x="6336507" y="2584906"/>
            <a:ext cx="597693" cy="215444"/>
          </a:xfrm>
          <a:prstGeom prst="rect">
            <a:avLst/>
          </a:prstGeom>
          <a:noFill/>
        </p:spPr>
        <p:txBody>
          <a:bodyPr wrap="square" rtlCol="0">
            <a:spAutoFit/>
          </a:bodyPr>
          <a:lstStyle/>
          <a:p>
            <a:r>
              <a:rPr lang="en-US" sz="800" dirty="0"/>
              <a:t>NAND-4</a:t>
            </a:r>
          </a:p>
        </p:txBody>
      </p:sp>
      <p:sp>
        <p:nvSpPr>
          <p:cNvPr id="17" name="TextBox 16"/>
          <p:cNvSpPr txBox="1"/>
          <p:nvPr/>
        </p:nvSpPr>
        <p:spPr>
          <a:xfrm>
            <a:off x="7772400" y="1200150"/>
            <a:ext cx="566737" cy="230832"/>
          </a:xfrm>
          <a:prstGeom prst="rect">
            <a:avLst/>
          </a:prstGeom>
          <a:noFill/>
        </p:spPr>
        <p:txBody>
          <a:bodyPr wrap="square" rtlCol="0">
            <a:spAutoFit/>
          </a:bodyPr>
          <a:lstStyle/>
          <a:p>
            <a:r>
              <a:rPr lang="en-US" sz="900" dirty="0"/>
              <a:t>Green</a:t>
            </a:r>
          </a:p>
        </p:txBody>
      </p:sp>
      <p:sp>
        <p:nvSpPr>
          <p:cNvPr id="20" name="TextBox 19"/>
          <p:cNvSpPr txBox="1"/>
          <p:nvPr/>
        </p:nvSpPr>
        <p:spPr>
          <a:xfrm>
            <a:off x="7772400" y="1850231"/>
            <a:ext cx="566737" cy="230832"/>
          </a:xfrm>
          <a:prstGeom prst="rect">
            <a:avLst/>
          </a:prstGeom>
          <a:noFill/>
        </p:spPr>
        <p:txBody>
          <a:bodyPr wrap="square" rtlCol="0">
            <a:spAutoFit/>
          </a:bodyPr>
          <a:lstStyle/>
          <a:p>
            <a:r>
              <a:rPr lang="en-US" sz="900" dirty="0"/>
              <a:t>Yellow</a:t>
            </a:r>
          </a:p>
        </p:txBody>
      </p:sp>
      <p:sp>
        <p:nvSpPr>
          <p:cNvPr id="21" name="TextBox 20"/>
          <p:cNvSpPr txBox="1"/>
          <p:nvPr/>
        </p:nvSpPr>
        <p:spPr>
          <a:xfrm>
            <a:off x="7891464" y="2443163"/>
            <a:ext cx="447674" cy="230832"/>
          </a:xfrm>
          <a:prstGeom prst="rect">
            <a:avLst/>
          </a:prstGeom>
          <a:noFill/>
        </p:spPr>
        <p:txBody>
          <a:bodyPr wrap="square" rtlCol="0">
            <a:spAutoFit/>
          </a:bodyPr>
          <a:lstStyle/>
          <a:p>
            <a:r>
              <a:rPr lang="en-US" sz="900" dirty="0"/>
              <a:t>Red</a:t>
            </a:r>
          </a:p>
        </p:txBody>
      </p:sp>
      <p:sp>
        <p:nvSpPr>
          <p:cNvPr id="22" name="TextBox 21"/>
          <p:cNvSpPr txBox="1"/>
          <p:nvPr/>
        </p:nvSpPr>
        <p:spPr>
          <a:xfrm>
            <a:off x="5272088" y="2606337"/>
            <a:ext cx="597693" cy="215444"/>
          </a:xfrm>
          <a:prstGeom prst="rect">
            <a:avLst/>
          </a:prstGeom>
          <a:noFill/>
        </p:spPr>
        <p:txBody>
          <a:bodyPr wrap="square" rtlCol="0">
            <a:spAutoFit/>
          </a:bodyPr>
          <a:lstStyle/>
          <a:p>
            <a:r>
              <a:rPr lang="en-US" sz="800" dirty="0"/>
              <a:t>NAND-1</a:t>
            </a:r>
          </a:p>
        </p:txBody>
      </p:sp>
      <p:sp>
        <p:nvSpPr>
          <p:cNvPr id="23" name="TextBox 22"/>
          <p:cNvSpPr txBox="1"/>
          <p:nvPr/>
        </p:nvSpPr>
        <p:spPr>
          <a:xfrm>
            <a:off x="5269707" y="3492162"/>
            <a:ext cx="597693" cy="215444"/>
          </a:xfrm>
          <a:prstGeom prst="rect">
            <a:avLst/>
          </a:prstGeom>
          <a:noFill/>
        </p:spPr>
        <p:txBody>
          <a:bodyPr wrap="square" rtlCol="0">
            <a:spAutoFit/>
          </a:bodyPr>
          <a:lstStyle/>
          <a:p>
            <a:r>
              <a:rPr lang="en-US" sz="800" dirty="0"/>
              <a:t>NAND-2</a:t>
            </a:r>
          </a:p>
        </p:txBody>
      </p:sp>
      <p:sp>
        <p:nvSpPr>
          <p:cNvPr id="24" name="TextBox 23"/>
          <p:cNvSpPr txBox="1"/>
          <p:nvPr/>
        </p:nvSpPr>
        <p:spPr>
          <a:xfrm>
            <a:off x="6336507" y="3499306"/>
            <a:ext cx="597693" cy="215444"/>
          </a:xfrm>
          <a:prstGeom prst="rect">
            <a:avLst/>
          </a:prstGeom>
          <a:noFill/>
        </p:spPr>
        <p:txBody>
          <a:bodyPr wrap="square" rtlCol="0">
            <a:spAutoFit/>
          </a:bodyPr>
          <a:lstStyle/>
          <a:p>
            <a:r>
              <a:rPr lang="en-US" sz="800" dirty="0"/>
              <a:t>NAND-3</a:t>
            </a:r>
          </a:p>
        </p:txBody>
      </p:sp>
      <p:sp>
        <p:nvSpPr>
          <p:cNvPr id="25" name="TextBox 24"/>
          <p:cNvSpPr txBox="1"/>
          <p:nvPr/>
        </p:nvSpPr>
        <p:spPr>
          <a:xfrm>
            <a:off x="3843338" y="4528006"/>
            <a:ext cx="728662" cy="215444"/>
          </a:xfrm>
          <a:prstGeom prst="rect">
            <a:avLst/>
          </a:prstGeom>
          <a:noFill/>
        </p:spPr>
        <p:txBody>
          <a:bodyPr wrap="square" rtlCol="0">
            <a:spAutoFit/>
          </a:bodyPr>
          <a:lstStyle/>
          <a:p>
            <a:r>
              <a:rPr lang="en-US" sz="800" dirty="0"/>
              <a:t>9v battery</a:t>
            </a:r>
          </a:p>
        </p:txBody>
      </p:sp>
      <p:sp>
        <p:nvSpPr>
          <p:cNvPr id="26" name="TextBox 25"/>
          <p:cNvSpPr txBox="1"/>
          <p:nvPr/>
        </p:nvSpPr>
        <p:spPr>
          <a:xfrm>
            <a:off x="1571625" y="2934950"/>
            <a:ext cx="409575" cy="215444"/>
          </a:xfrm>
          <a:prstGeom prst="rect">
            <a:avLst/>
          </a:prstGeom>
          <a:noFill/>
        </p:spPr>
        <p:txBody>
          <a:bodyPr wrap="square" rtlCol="0">
            <a:spAutoFit/>
          </a:bodyPr>
          <a:lstStyle/>
          <a:p>
            <a:r>
              <a:rPr lang="en-US" sz="800" dirty="0"/>
              <a:t>Full </a:t>
            </a:r>
          </a:p>
        </p:txBody>
      </p:sp>
      <p:sp>
        <p:nvSpPr>
          <p:cNvPr id="29" name="TextBox 28"/>
          <p:cNvSpPr txBox="1"/>
          <p:nvPr/>
        </p:nvSpPr>
        <p:spPr>
          <a:xfrm>
            <a:off x="1971675" y="3249275"/>
            <a:ext cx="409575" cy="215444"/>
          </a:xfrm>
          <a:prstGeom prst="rect">
            <a:avLst/>
          </a:prstGeom>
          <a:noFill/>
        </p:spPr>
        <p:txBody>
          <a:bodyPr wrap="square" rtlCol="0">
            <a:spAutoFit/>
          </a:bodyPr>
          <a:lstStyle/>
          <a:p>
            <a:r>
              <a:rPr lang="en-US" sz="800" dirty="0"/>
              <a:t>Half</a:t>
            </a:r>
          </a:p>
        </p:txBody>
      </p:sp>
      <p:sp>
        <p:nvSpPr>
          <p:cNvPr id="30" name="TextBox 29"/>
          <p:cNvSpPr txBox="1"/>
          <p:nvPr/>
        </p:nvSpPr>
        <p:spPr>
          <a:xfrm>
            <a:off x="2209800" y="3563600"/>
            <a:ext cx="490538" cy="215444"/>
          </a:xfrm>
          <a:prstGeom prst="rect">
            <a:avLst/>
          </a:prstGeom>
          <a:noFill/>
        </p:spPr>
        <p:txBody>
          <a:bodyPr wrap="square" rtlCol="0">
            <a:spAutoFit/>
          </a:bodyPr>
          <a:lstStyle/>
          <a:p>
            <a:r>
              <a:rPr lang="en-US" sz="800" dirty="0"/>
              <a:t>Empty</a:t>
            </a:r>
          </a:p>
        </p:txBody>
      </p:sp>
      <p:sp>
        <p:nvSpPr>
          <p:cNvPr id="4" name="Rounded Rectangle 3"/>
          <p:cNvSpPr/>
          <p:nvPr/>
        </p:nvSpPr>
        <p:spPr>
          <a:xfrm>
            <a:off x="1114424" y="2714059"/>
            <a:ext cx="1600200" cy="1135858"/>
          </a:xfrm>
          <a:prstGeom prst="roundRect">
            <a:avLst>
              <a:gd name="adj" fmla="val 1561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ounded Rectangle 480"/>
          <p:cNvSpPr/>
          <p:nvPr/>
        </p:nvSpPr>
        <p:spPr>
          <a:xfrm>
            <a:off x="1428750" y="2608734"/>
            <a:ext cx="933450" cy="115416"/>
          </a:xfrm>
          <a:prstGeom prst="roundRect">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54931" y="1965647"/>
            <a:ext cx="1002506" cy="253916"/>
          </a:xfrm>
          <a:prstGeom prst="rect">
            <a:avLst/>
          </a:prstGeom>
          <a:noFill/>
        </p:spPr>
        <p:txBody>
          <a:bodyPr wrap="square" rtlCol="0">
            <a:spAutoFit/>
          </a:bodyPr>
          <a:lstStyle/>
          <a:p>
            <a:r>
              <a:rPr lang="en-US" sz="1050" dirty="0"/>
              <a:t>Water Tank</a:t>
            </a:r>
          </a:p>
        </p:txBody>
      </p:sp>
      <p:sp>
        <p:nvSpPr>
          <p:cNvPr id="36" name="TextBox 35"/>
          <p:cNvSpPr txBox="1"/>
          <p:nvPr/>
        </p:nvSpPr>
        <p:spPr>
          <a:xfrm>
            <a:off x="2895600" y="2127706"/>
            <a:ext cx="559593" cy="215444"/>
          </a:xfrm>
          <a:prstGeom prst="rect">
            <a:avLst/>
          </a:prstGeom>
          <a:noFill/>
        </p:spPr>
        <p:txBody>
          <a:bodyPr wrap="square" rtlCol="0">
            <a:spAutoFit/>
          </a:bodyPr>
          <a:lstStyle/>
          <a:p>
            <a:r>
              <a:rPr lang="en-US" sz="800" dirty="0"/>
              <a:t>Buzzer</a:t>
            </a:r>
          </a:p>
        </p:txBody>
      </p:sp>
      <p:sp>
        <p:nvSpPr>
          <p:cNvPr id="27" name="Rounded Rectangle 26"/>
          <p:cNvSpPr/>
          <p:nvPr/>
        </p:nvSpPr>
        <p:spPr>
          <a:xfrm>
            <a:off x="1143000" y="3249274"/>
            <a:ext cx="1524000" cy="541675"/>
          </a:xfrm>
          <a:prstGeom prst="roundRect">
            <a:avLst>
              <a:gd name="adj" fmla="val 15612"/>
            </a:avLst>
          </a:prstGeom>
          <a:solidFill>
            <a:schemeClr val="accent4">
              <a:lumMod val="60000"/>
              <a:lumOff val="40000"/>
              <a:alpha val="4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5400000">
            <a:off x="7987619" y="2257710"/>
            <a:ext cx="80340" cy="988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400000">
            <a:off x="7994763" y="1064705"/>
            <a:ext cx="80340" cy="988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5400000">
            <a:off x="7994762" y="1643349"/>
            <a:ext cx="80342" cy="113110"/>
          </a:xfrm>
          <a:prstGeom prst="triangle">
            <a:avLst/>
          </a:prstGeom>
          <a:solidFill>
            <a:srgbClr val="FFFF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931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76199" y="133350"/>
            <a:ext cx="5193507" cy="515100"/>
          </a:xfrm>
          <a:prstGeom prst="rect">
            <a:avLst/>
          </a:prstGeom>
        </p:spPr>
        <p:txBody>
          <a:bodyPr spcFirstLastPara="1" wrap="square" lIns="91425" tIns="91425" rIns="91425" bIns="91425" anchor="t" anchorCtr="0">
            <a:noAutofit/>
          </a:bodyPr>
          <a:lstStyle/>
          <a:p>
            <a:pPr lvl="0"/>
            <a:r>
              <a:rPr lang="en" dirty="0"/>
              <a:t>Circuit Diagram </a:t>
            </a:r>
            <a:r>
              <a:rPr lang="en-US" dirty="0"/>
              <a:t>Implementation</a:t>
            </a:r>
            <a:r>
              <a:rPr lang="en" dirty="0"/>
              <a: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66750"/>
            <a:ext cx="7543800" cy="4191000"/>
          </a:xfrm>
          <a:prstGeom prst="rect">
            <a:avLst/>
          </a:prstGeom>
        </p:spPr>
      </p:pic>
      <p:sp>
        <p:nvSpPr>
          <p:cNvPr id="8" name="TextBox 7"/>
          <p:cNvSpPr txBox="1"/>
          <p:nvPr/>
        </p:nvSpPr>
        <p:spPr>
          <a:xfrm>
            <a:off x="6336507" y="2584906"/>
            <a:ext cx="597693" cy="215444"/>
          </a:xfrm>
          <a:prstGeom prst="rect">
            <a:avLst/>
          </a:prstGeom>
          <a:noFill/>
        </p:spPr>
        <p:txBody>
          <a:bodyPr wrap="square" rtlCol="0">
            <a:spAutoFit/>
          </a:bodyPr>
          <a:lstStyle/>
          <a:p>
            <a:r>
              <a:rPr lang="en-US" sz="800" dirty="0"/>
              <a:t>NAND-4</a:t>
            </a:r>
          </a:p>
        </p:txBody>
      </p:sp>
      <p:sp>
        <p:nvSpPr>
          <p:cNvPr id="17" name="TextBox 16"/>
          <p:cNvSpPr txBox="1"/>
          <p:nvPr/>
        </p:nvSpPr>
        <p:spPr>
          <a:xfrm>
            <a:off x="7772400" y="1200150"/>
            <a:ext cx="566737" cy="230832"/>
          </a:xfrm>
          <a:prstGeom prst="rect">
            <a:avLst/>
          </a:prstGeom>
          <a:noFill/>
        </p:spPr>
        <p:txBody>
          <a:bodyPr wrap="square" rtlCol="0">
            <a:spAutoFit/>
          </a:bodyPr>
          <a:lstStyle/>
          <a:p>
            <a:r>
              <a:rPr lang="en-US" sz="900" dirty="0"/>
              <a:t>Green</a:t>
            </a:r>
          </a:p>
        </p:txBody>
      </p:sp>
      <p:sp>
        <p:nvSpPr>
          <p:cNvPr id="20" name="TextBox 19"/>
          <p:cNvSpPr txBox="1"/>
          <p:nvPr/>
        </p:nvSpPr>
        <p:spPr>
          <a:xfrm>
            <a:off x="7772400" y="1850231"/>
            <a:ext cx="566737" cy="230832"/>
          </a:xfrm>
          <a:prstGeom prst="rect">
            <a:avLst/>
          </a:prstGeom>
          <a:noFill/>
        </p:spPr>
        <p:txBody>
          <a:bodyPr wrap="square" rtlCol="0">
            <a:spAutoFit/>
          </a:bodyPr>
          <a:lstStyle/>
          <a:p>
            <a:r>
              <a:rPr lang="en-US" sz="900" dirty="0"/>
              <a:t>Yellow</a:t>
            </a:r>
          </a:p>
        </p:txBody>
      </p:sp>
      <p:sp>
        <p:nvSpPr>
          <p:cNvPr id="21" name="TextBox 20"/>
          <p:cNvSpPr txBox="1"/>
          <p:nvPr/>
        </p:nvSpPr>
        <p:spPr>
          <a:xfrm>
            <a:off x="7891464" y="2443163"/>
            <a:ext cx="447674" cy="230832"/>
          </a:xfrm>
          <a:prstGeom prst="rect">
            <a:avLst/>
          </a:prstGeom>
          <a:noFill/>
        </p:spPr>
        <p:txBody>
          <a:bodyPr wrap="square" rtlCol="0">
            <a:spAutoFit/>
          </a:bodyPr>
          <a:lstStyle/>
          <a:p>
            <a:r>
              <a:rPr lang="en-US" sz="900" dirty="0"/>
              <a:t>Red</a:t>
            </a:r>
          </a:p>
        </p:txBody>
      </p:sp>
      <p:sp>
        <p:nvSpPr>
          <p:cNvPr id="22" name="TextBox 21"/>
          <p:cNvSpPr txBox="1"/>
          <p:nvPr/>
        </p:nvSpPr>
        <p:spPr>
          <a:xfrm>
            <a:off x="5272088" y="2606337"/>
            <a:ext cx="597693" cy="215444"/>
          </a:xfrm>
          <a:prstGeom prst="rect">
            <a:avLst/>
          </a:prstGeom>
          <a:noFill/>
        </p:spPr>
        <p:txBody>
          <a:bodyPr wrap="square" rtlCol="0">
            <a:spAutoFit/>
          </a:bodyPr>
          <a:lstStyle/>
          <a:p>
            <a:r>
              <a:rPr lang="en-US" sz="800" dirty="0"/>
              <a:t>NAND-1</a:t>
            </a:r>
          </a:p>
        </p:txBody>
      </p:sp>
      <p:sp>
        <p:nvSpPr>
          <p:cNvPr id="23" name="TextBox 22"/>
          <p:cNvSpPr txBox="1"/>
          <p:nvPr/>
        </p:nvSpPr>
        <p:spPr>
          <a:xfrm>
            <a:off x="5269707" y="3492162"/>
            <a:ext cx="597693" cy="215444"/>
          </a:xfrm>
          <a:prstGeom prst="rect">
            <a:avLst/>
          </a:prstGeom>
          <a:noFill/>
        </p:spPr>
        <p:txBody>
          <a:bodyPr wrap="square" rtlCol="0">
            <a:spAutoFit/>
          </a:bodyPr>
          <a:lstStyle/>
          <a:p>
            <a:r>
              <a:rPr lang="en-US" sz="800" dirty="0"/>
              <a:t>NAND-2</a:t>
            </a:r>
          </a:p>
        </p:txBody>
      </p:sp>
      <p:sp>
        <p:nvSpPr>
          <p:cNvPr id="24" name="TextBox 23"/>
          <p:cNvSpPr txBox="1"/>
          <p:nvPr/>
        </p:nvSpPr>
        <p:spPr>
          <a:xfrm>
            <a:off x="6336507" y="3499306"/>
            <a:ext cx="597693" cy="215444"/>
          </a:xfrm>
          <a:prstGeom prst="rect">
            <a:avLst/>
          </a:prstGeom>
          <a:noFill/>
        </p:spPr>
        <p:txBody>
          <a:bodyPr wrap="square" rtlCol="0">
            <a:spAutoFit/>
          </a:bodyPr>
          <a:lstStyle/>
          <a:p>
            <a:r>
              <a:rPr lang="en-US" sz="800" dirty="0"/>
              <a:t>NAND-3</a:t>
            </a:r>
          </a:p>
        </p:txBody>
      </p:sp>
      <p:sp>
        <p:nvSpPr>
          <p:cNvPr id="25" name="TextBox 24"/>
          <p:cNvSpPr txBox="1"/>
          <p:nvPr/>
        </p:nvSpPr>
        <p:spPr>
          <a:xfrm>
            <a:off x="3843338" y="4528006"/>
            <a:ext cx="728662" cy="215444"/>
          </a:xfrm>
          <a:prstGeom prst="rect">
            <a:avLst/>
          </a:prstGeom>
          <a:noFill/>
        </p:spPr>
        <p:txBody>
          <a:bodyPr wrap="square" rtlCol="0">
            <a:spAutoFit/>
          </a:bodyPr>
          <a:lstStyle/>
          <a:p>
            <a:r>
              <a:rPr lang="en-US" sz="800" dirty="0"/>
              <a:t>9v battery</a:t>
            </a:r>
          </a:p>
        </p:txBody>
      </p:sp>
      <p:sp>
        <p:nvSpPr>
          <p:cNvPr id="26" name="TextBox 25"/>
          <p:cNvSpPr txBox="1"/>
          <p:nvPr/>
        </p:nvSpPr>
        <p:spPr>
          <a:xfrm>
            <a:off x="1571625" y="2934950"/>
            <a:ext cx="409575" cy="215444"/>
          </a:xfrm>
          <a:prstGeom prst="rect">
            <a:avLst/>
          </a:prstGeom>
          <a:noFill/>
        </p:spPr>
        <p:txBody>
          <a:bodyPr wrap="square" rtlCol="0">
            <a:spAutoFit/>
          </a:bodyPr>
          <a:lstStyle/>
          <a:p>
            <a:r>
              <a:rPr lang="en-US" sz="800" dirty="0"/>
              <a:t>Full </a:t>
            </a:r>
          </a:p>
        </p:txBody>
      </p:sp>
      <p:sp>
        <p:nvSpPr>
          <p:cNvPr id="29" name="TextBox 28"/>
          <p:cNvSpPr txBox="1"/>
          <p:nvPr/>
        </p:nvSpPr>
        <p:spPr>
          <a:xfrm>
            <a:off x="1971675" y="3249275"/>
            <a:ext cx="409575" cy="215444"/>
          </a:xfrm>
          <a:prstGeom prst="rect">
            <a:avLst/>
          </a:prstGeom>
          <a:noFill/>
        </p:spPr>
        <p:txBody>
          <a:bodyPr wrap="square" rtlCol="0">
            <a:spAutoFit/>
          </a:bodyPr>
          <a:lstStyle/>
          <a:p>
            <a:r>
              <a:rPr lang="en-US" sz="800" dirty="0"/>
              <a:t>Half</a:t>
            </a:r>
          </a:p>
        </p:txBody>
      </p:sp>
      <p:sp>
        <p:nvSpPr>
          <p:cNvPr id="30" name="TextBox 29"/>
          <p:cNvSpPr txBox="1"/>
          <p:nvPr/>
        </p:nvSpPr>
        <p:spPr>
          <a:xfrm>
            <a:off x="2209800" y="3563600"/>
            <a:ext cx="490538" cy="215444"/>
          </a:xfrm>
          <a:prstGeom prst="rect">
            <a:avLst/>
          </a:prstGeom>
          <a:noFill/>
        </p:spPr>
        <p:txBody>
          <a:bodyPr wrap="square" rtlCol="0">
            <a:spAutoFit/>
          </a:bodyPr>
          <a:lstStyle/>
          <a:p>
            <a:r>
              <a:rPr lang="en-US" sz="800" dirty="0"/>
              <a:t>Empty</a:t>
            </a:r>
          </a:p>
        </p:txBody>
      </p:sp>
      <p:sp>
        <p:nvSpPr>
          <p:cNvPr id="4" name="Rounded Rectangle 3"/>
          <p:cNvSpPr/>
          <p:nvPr/>
        </p:nvSpPr>
        <p:spPr>
          <a:xfrm>
            <a:off x="1114424" y="2714059"/>
            <a:ext cx="1600200" cy="1135858"/>
          </a:xfrm>
          <a:prstGeom prst="roundRect">
            <a:avLst>
              <a:gd name="adj" fmla="val 15612"/>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ounded Rectangle 480"/>
          <p:cNvSpPr/>
          <p:nvPr/>
        </p:nvSpPr>
        <p:spPr>
          <a:xfrm>
            <a:off x="1371600" y="2608734"/>
            <a:ext cx="933450" cy="115416"/>
          </a:xfrm>
          <a:prstGeom prst="roundRect">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354931" y="1965647"/>
            <a:ext cx="1002506" cy="253916"/>
          </a:xfrm>
          <a:prstGeom prst="rect">
            <a:avLst/>
          </a:prstGeom>
          <a:noFill/>
        </p:spPr>
        <p:txBody>
          <a:bodyPr wrap="square" rtlCol="0">
            <a:spAutoFit/>
          </a:bodyPr>
          <a:lstStyle/>
          <a:p>
            <a:r>
              <a:rPr lang="en-US" sz="1050" dirty="0"/>
              <a:t>Water Tank</a:t>
            </a:r>
          </a:p>
        </p:txBody>
      </p:sp>
      <p:sp>
        <p:nvSpPr>
          <p:cNvPr id="36" name="TextBox 35"/>
          <p:cNvSpPr txBox="1"/>
          <p:nvPr/>
        </p:nvSpPr>
        <p:spPr>
          <a:xfrm>
            <a:off x="2895600" y="2127706"/>
            <a:ext cx="559593" cy="215444"/>
          </a:xfrm>
          <a:prstGeom prst="rect">
            <a:avLst/>
          </a:prstGeom>
          <a:noFill/>
        </p:spPr>
        <p:txBody>
          <a:bodyPr wrap="square" rtlCol="0">
            <a:spAutoFit/>
          </a:bodyPr>
          <a:lstStyle/>
          <a:p>
            <a:r>
              <a:rPr lang="en-US" sz="800" dirty="0"/>
              <a:t>Buzzer</a:t>
            </a:r>
          </a:p>
        </p:txBody>
      </p:sp>
      <p:sp>
        <p:nvSpPr>
          <p:cNvPr id="27" name="Rounded Rectangle 26"/>
          <p:cNvSpPr/>
          <p:nvPr/>
        </p:nvSpPr>
        <p:spPr>
          <a:xfrm>
            <a:off x="1143000" y="2821781"/>
            <a:ext cx="1524000" cy="969169"/>
          </a:xfrm>
          <a:prstGeom prst="roundRect">
            <a:avLst>
              <a:gd name="adj" fmla="val 15612"/>
            </a:avLst>
          </a:prstGeom>
          <a:solidFill>
            <a:schemeClr val="accent4">
              <a:lumMod val="60000"/>
              <a:lumOff val="40000"/>
              <a:alpha val="4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5400000">
            <a:off x="7987619" y="2257710"/>
            <a:ext cx="80340" cy="98821"/>
          </a:xfrm>
          <a:prstGeom prst="triangl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Isosceles Triangle 47"/>
          <p:cNvSpPr/>
          <p:nvPr/>
        </p:nvSpPr>
        <p:spPr>
          <a:xfrm rot="5400000">
            <a:off x="7985832" y="1040296"/>
            <a:ext cx="106534" cy="121445"/>
          </a:xfrm>
          <a:prstGeom prst="triangle">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9" name="Isosceles Triangle 48"/>
          <p:cNvSpPr/>
          <p:nvPr/>
        </p:nvSpPr>
        <p:spPr>
          <a:xfrm rot="5400000">
            <a:off x="7998929" y="1639182"/>
            <a:ext cx="80342" cy="121444"/>
          </a:xfrm>
          <a:prstGeom prst="triangle">
            <a:avLst/>
          </a:prstGeom>
          <a:solidFill>
            <a:srgbClr val="FFFF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Explosion 2 4"/>
          <p:cNvSpPr/>
          <p:nvPr/>
        </p:nvSpPr>
        <p:spPr>
          <a:xfrm>
            <a:off x="2819400" y="1850231"/>
            <a:ext cx="609600" cy="277475"/>
          </a:xfrm>
          <a:prstGeom prst="irregularSeal2">
            <a:avLst/>
          </a:prstGeom>
          <a:solidFill>
            <a:srgbClr val="7E2A08"/>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938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Google Shape;536;p61"/>
          <p:cNvSpPr txBox="1">
            <a:spLocks noGrp="1"/>
          </p:cNvSpPr>
          <p:nvPr>
            <p:ph type="title"/>
          </p:nvPr>
        </p:nvSpPr>
        <p:spPr>
          <a:xfrm>
            <a:off x="152400" y="133350"/>
            <a:ext cx="2268250" cy="5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Times New Roman" pitchFamily="18" charset="0"/>
                <a:cs typeface="Times New Roman" pitchFamily="18" charset="0"/>
              </a:rPr>
              <a:t>Project V</a:t>
            </a:r>
            <a:r>
              <a:rPr lang="en-US" b="1" dirty="0">
                <a:latin typeface="Times New Roman" pitchFamily="18" charset="0"/>
                <a:cs typeface="Times New Roman" pitchFamily="18" charset="0"/>
              </a:rPr>
              <a:t>i</a:t>
            </a:r>
            <a:r>
              <a:rPr lang="en" b="1" dirty="0">
                <a:latin typeface="Times New Roman" pitchFamily="18" charset="0"/>
                <a:cs typeface="Times New Roman" pitchFamily="18" charset="0"/>
              </a:rPr>
              <a:t>deo :</a:t>
            </a:r>
            <a:endParaRPr b="1" dirty="0">
              <a:latin typeface="Times New Roman" pitchFamily="18" charset="0"/>
              <a:cs typeface="Times New Roman" pitchFamily="18" charset="0"/>
            </a:endParaRPr>
          </a:p>
        </p:txBody>
      </p:sp>
      <p:pic>
        <p:nvPicPr>
          <p:cNvPr id="2" name="dl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1222" y="803223"/>
            <a:ext cx="7028378" cy="397832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2"/>
          <p:cNvSpPr txBox="1">
            <a:spLocks noGrp="1"/>
          </p:cNvSpPr>
          <p:nvPr>
            <p:ph type="title"/>
          </p:nvPr>
        </p:nvSpPr>
        <p:spPr>
          <a:xfrm>
            <a:off x="0" y="133350"/>
            <a:ext cx="3909934" cy="51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itchFamily="2" charset="2"/>
              <a:buChar char="Ø"/>
            </a:pPr>
            <a:r>
              <a:rPr lang="en" sz="1800" u="sng" dirty="0"/>
              <a:t>Advantage of this project </a:t>
            </a:r>
            <a:endParaRPr sz="1800" u="sng" dirty="0"/>
          </a:p>
        </p:txBody>
      </p:sp>
      <p:sp>
        <p:nvSpPr>
          <p:cNvPr id="21" name="Rectangle 20"/>
          <p:cNvSpPr/>
          <p:nvPr/>
        </p:nvSpPr>
        <p:spPr>
          <a:xfrm>
            <a:off x="1756555" y="742950"/>
            <a:ext cx="7444885" cy="1323439"/>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600" dirty="0">
                <a:solidFill>
                  <a:schemeClr val="bg1"/>
                </a:solidFill>
              </a:rPr>
              <a:t>Very </a:t>
            </a:r>
            <a:r>
              <a:rPr lang="en-US" sz="1600" b="1" dirty="0">
                <a:solidFill>
                  <a:schemeClr val="bg1"/>
                </a:solidFill>
              </a:rPr>
              <a:t>low cost</a:t>
            </a:r>
            <a:r>
              <a:rPr lang="en-US" sz="1600" dirty="0">
                <a:solidFill>
                  <a:schemeClr val="bg1"/>
                </a:solidFill>
              </a:rPr>
              <a:t> and </a:t>
            </a:r>
            <a:r>
              <a:rPr lang="en-US" sz="1600" b="1" dirty="0">
                <a:solidFill>
                  <a:schemeClr val="bg1"/>
                </a:solidFill>
              </a:rPr>
              <a:t>easy to build</a:t>
            </a:r>
            <a:r>
              <a:rPr lang="en-US" sz="1600" dirty="0">
                <a:solidFill>
                  <a:schemeClr val="bg1"/>
                </a:solidFill>
              </a:rPr>
              <a:t>.</a:t>
            </a:r>
          </a:p>
          <a:p>
            <a:pPr marL="285750" lvl="0" indent="-285750" fontAlgn="base">
              <a:spcBef>
                <a:spcPct val="0"/>
              </a:spcBef>
              <a:spcAft>
                <a:spcPct val="0"/>
              </a:spcAft>
              <a:buClrTx/>
              <a:buFont typeface="Arial" pitchFamily="34" charset="0"/>
              <a:buChar char="•"/>
            </a:pPr>
            <a:endParaRPr lang="en-US" sz="1600" dirty="0">
              <a:solidFill>
                <a:schemeClr val="bg1"/>
              </a:solidFill>
            </a:endParaRPr>
          </a:p>
          <a:p>
            <a:pPr marL="285750" lvl="0" indent="-285750" fontAlgn="base">
              <a:spcBef>
                <a:spcPct val="0"/>
              </a:spcBef>
              <a:spcAft>
                <a:spcPct val="0"/>
              </a:spcAft>
              <a:buClrTx/>
              <a:buFont typeface="Arial" pitchFamily="34" charset="0"/>
              <a:buChar char="•"/>
            </a:pPr>
            <a:r>
              <a:rPr lang="en-US" sz="1600" dirty="0">
                <a:solidFill>
                  <a:schemeClr val="bg1"/>
                </a:solidFill>
              </a:rPr>
              <a:t>Helps in </a:t>
            </a:r>
            <a:r>
              <a:rPr lang="en-US" sz="1600" b="1" dirty="0">
                <a:solidFill>
                  <a:schemeClr val="bg1"/>
                </a:solidFill>
              </a:rPr>
              <a:t>saving water and electricity</a:t>
            </a:r>
            <a:r>
              <a:rPr lang="en-US" sz="1600" dirty="0">
                <a:solidFill>
                  <a:schemeClr val="bg1"/>
                </a:solidFill>
              </a:rPr>
              <a:t>.</a:t>
            </a:r>
            <a:endParaRPr lang="en-US" sz="1600" dirty="0">
              <a:solidFill>
                <a:schemeClr val="bg1"/>
              </a:solidFill>
              <a:latin typeface="Arial" charset="0"/>
              <a:cs typeface="Arial" charset="0"/>
            </a:endParaRPr>
          </a:p>
          <a:p>
            <a:pPr lvl="0" fontAlgn="base">
              <a:spcBef>
                <a:spcPct val="0"/>
              </a:spcBef>
              <a:spcAft>
                <a:spcPct val="0"/>
              </a:spcAft>
              <a:buClrTx/>
            </a:pPr>
            <a:endParaRPr lang="en-US" sz="1600" dirty="0">
              <a:solidFill>
                <a:schemeClr val="bg1"/>
              </a:solidFill>
              <a:latin typeface="Arial" charset="0"/>
              <a:cs typeface="Arial" charset="0"/>
            </a:endParaRPr>
          </a:p>
          <a:p>
            <a:pPr marL="285750" lvl="0" indent="-285750" fontAlgn="base">
              <a:spcBef>
                <a:spcPct val="0"/>
              </a:spcBef>
              <a:spcAft>
                <a:spcPct val="0"/>
              </a:spcAft>
              <a:buClrTx/>
              <a:buFont typeface="Arial" pitchFamily="34" charset="0"/>
              <a:buChar char="•"/>
            </a:pPr>
            <a:r>
              <a:rPr lang="en-US" sz="1600" dirty="0">
                <a:solidFill>
                  <a:schemeClr val="bg1"/>
                </a:solidFill>
              </a:rPr>
              <a:t>Works automatically without human checking.</a:t>
            </a:r>
            <a:endParaRPr lang="en-US" sz="1600" dirty="0">
              <a:solidFill>
                <a:schemeClr val="bg1"/>
              </a:solidFill>
              <a:latin typeface="Arial" charset="0"/>
              <a:cs typeface="Arial" charset="0"/>
            </a:endParaRPr>
          </a:p>
        </p:txBody>
      </p:sp>
      <p:sp>
        <p:nvSpPr>
          <p:cNvPr id="22" name="Google Shape;563;p62"/>
          <p:cNvSpPr txBox="1">
            <a:spLocks/>
          </p:cNvSpPr>
          <p:nvPr/>
        </p:nvSpPr>
        <p:spPr>
          <a:xfrm>
            <a:off x="-533400" y="2247900"/>
            <a:ext cx="6205928" cy="51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100"/>
              <a:buFont typeface="Montserrat ExtraBold"/>
              <a:buNone/>
              <a:defRPr sz="2100" b="0" i="0" u="none" strike="noStrike" cap="none">
                <a:solidFill>
                  <a:schemeClr val="accent1"/>
                </a:solidFill>
                <a:latin typeface="Montserrat ExtraBold"/>
                <a:ea typeface="Montserrat ExtraBold"/>
                <a:cs typeface="Montserrat ExtraBold"/>
                <a:sym typeface="Montserrat ExtraBold"/>
              </a:defRPr>
            </a:lvl1pPr>
            <a:lvl2pPr marR="0" lvl="1"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2pPr>
            <a:lvl3pPr marR="0" lvl="2"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3pPr>
            <a:lvl4pPr marR="0" lvl="3"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4pPr>
            <a:lvl5pPr marR="0" lvl="4"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5pPr>
            <a:lvl6pPr marR="0" lvl="5"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6pPr>
            <a:lvl7pPr marR="0" lvl="6"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7pPr>
            <a:lvl8pPr marR="0" lvl="7"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8pPr>
            <a:lvl9pPr marR="0" lvl="8" algn="r" rtl="0">
              <a:lnSpc>
                <a:spcPct val="100000"/>
              </a:lnSpc>
              <a:spcBef>
                <a:spcPts val="0"/>
              </a:spcBef>
              <a:spcAft>
                <a:spcPts val="0"/>
              </a:spcAft>
              <a:buClr>
                <a:schemeClr val="accent1"/>
              </a:buClr>
              <a:buSzPts val="2100"/>
              <a:buFont typeface="Montserrat Alternates"/>
              <a:buNone/>
              <a:defRPr sz="2100" b="1" i="0" u="none" strike="noStrike" cap="none">
                <a:solidFill>
                  <a:schemeClr val="accent1"/>
                </a:solidFill>
                <a:latin typeface="Montserrat Alternates"/>
                <a:ea typeface="Montserrat Alternates"/>
                <a:cs typeface="Montserrat Alternates"/>
                <a:sym typeface="Montserrat Alternates"/>
              </a:defRPr>
            </a:lvl9pPr>
          </a:lstStyle>
          <a:p>
            <a:pPr marL="285750" indent="-285750" algn="ctr">
              <a:buFont typeface="Wingdings" pitchFamily="2" charset="2"/>
              <a:buChar char="Ø"/>
            </a:pPr>
            <a:r>
              <a:rPr lang="en-US" sz="1600" u="sng" dirty="0"/>
              <a:t>Limitations &amp; Future Scope of this project </a:t>
            </a:r>
          </a:p>
        </p:txBody>
      </p:sp>
      <p:sp>
        <p:nvSpPr>
          <p:cNvPr id="23" name="Rectangle 22"/>
          <p:cNvSpPr/>
          <p:nvPr/>
        </p:nvSpPr>
        <p:spPr>
          <a:xfrm>
            <a:off x="640297" y="2852503"/>
            <a:ext cx="9677400" cy="1569660"/>
          </a:xfrm>
          <a:prstGeom prst="rect">
            <a:avLst/>
          </a:prstGeom>
        </p:spPr>
        <p:txBody>
          <a:bodyPr wrap="square">
            <a:spAutoFit/>
          </a:bodyPr>
          <a:lstStyle/>
          <a:p>
            <a:r>
              <a:rPr lang="en-US" sz="1600" b="1" u="sng" dirty="0">
                <a:solidFill>
                  <a:schemeClr val="bg1"/>
                </a:solidFill>
              </a:rPr>
              <a:t>Limitation</a:t>
            </a:r>
            <a:r>
              <a:rPr lang="en-US" sz="1600" b="1" dirty="0">
                <a:solidFill>
                  <a:schemeClr val="bg1"/>
                </a:solidFill>
              </a:rPr>
              <a:t>:</a:t>
            </a:r>
            <a:r>
              <a:rPr lang="en-US" sz="1600" dirty="0">
                <a:solidFill>
                  <a:schemeClr val="bg1"/>
                </a:solidFill>
              </a:rPr>
              <a:t> </a:t>
            </a:r>
          </a:p>
          <a:p>
            <a:pPr>
              <a:lnSpc>
                <a:spcPct val="150000"/>
              </a:lnSpc>
            </a:pPr>
            <a:r>
              <a:rPr lang="en-US" sz="1600" dirty="0">
                <a:solidFill>
                  <a:schemeClr val="bg1"/>
                </a:solidFill>
              </a:rPr>
              <a:t>        This project only shows the level. It does not automatically control the water pump.</a:t>
            </a:r>
          </a:p>
          <a:p>
            <a:endParaRPr lang="en-US" sz="1600" dirty="0">
              <a:solidFill>
                <a:schemeClr val="bg1"/>
              </a:solidFill>
            </a:endParaRPr>
          </a:p>
          <a:p>
            <a:r>
              <a:rPr lang="en-US" sz="1600" b="1" u="sng" dirty="0">
                <a:solidFill>
                  <a:schemeClr val="bg1"/>
                </a:solidFill>
              </a:rPr>
              <a:t>Future Improvement</a:t>
            </a:r>
            <a:r>
              <a:rPr lang="en-US" sz="1600" b="1" dirty="0">
                <a:solidFill>
                  <a:schemeClr val="bg1"/>
                </a:solidFill>
              </a:rPr>
              <a:t>:</a:t>
            </a:r>
          </a:p>
          <a:p>
            <a:pPr>
              <a:lnSpc>
                <a:spcPct val="150000"/>
              </a:lnSpc>
            </a:pPr>
            <a:r>
              <a:rPr lang="en-US" sz="1600" b="1" dirty="0">
                <a:solidFill>
                  <a:schemeClr val="bg1"/>
                </a:solidFill>
              </a:rPr>
              <a:t>           </a:t>
            </a:r>
            <a:r>
              <a:rPr lang="en-US" sz="1600" dirty="0">
                <a:solidFill>
                  <a:schemeClr val="bg1"/>
                </a:solidFill>
              </a:rPr>
              <a:t> Add a </a:t>
            </a:r>
            <a:r>
              <a:rPr lang="en-US" sz="1600" b="1" dirty="0">
                <a:solidFill>
                  <a:schemeClr val="bg1"/>
                </a:solidFill>
              </a:rPr>
              <a:t>relay + motor control</a:t>
            </a:r>
            <a:r>
              <a:rPr lang="en-US" sz="1600" dirty="0">
                <a:solidFill>
                  <a:schemeClr val="bg1"/>
                </a:solidFill>
              </a:rPr>
              <a:t> to automatically switch the pump ON/OFF.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750" fill="hold"/>
                                        <p:tgtEl>
                                          <p:spTgt spid="563"/>
                                        </p:tgtEl>
                                        <p:attrNameLst>
                                          <p:attrName>ppt_x</p:attrName>
                                        </p:attrNameLst>
                                      </p:cBhvr>
                                      <p:tavLst>
                                        <p:tav tm="0">
                                          <p:val>
                                            <p:strVal val="0-#ppt_w/2"/>
                                          </p:val>
                                        </p:tav>
                                        <p:tav tm="100000">
                                          <p:val>
                                            <p:strVal val="#ppt_x"/>
                                          </p:val>
                                        </p:tav>
                                      </p:tavLst>
                                    </p:anim>
                                    <p:anim calcmode="lin" valueType="num">
                                      <p:cBhvr additive="base">
                                        <p:cTn id="8" dur="750" fill="hold"/>
                                        <p:tgtEl>
                                          <p:spTgt spid="56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650" fill="hold"/>
                                        <p:tgtEl>
                                          <p:spTgt spid="21"/>
                                        </p:tgtEl>
                                        <p:attrNameLst>
                                          <p:attrName>ppt_x</p:attrName>
                                        </p:attrNameLst>
                                      </p:cBhvr>
                                      <p:tavLst>
                                        <p:tav tm="0">
                                          <p:val>
                                            <p:strVal val="1+#ppt_w/2"/>
                                          </p:val>
                                        </p:tav>
                                        <p:tav tm="100000">
                                          <p:val>
                                            <p:strVal val="#ppt_x"/>
                                          </p:val>
                                        </p:tav>
                                      </p:tavLst>
                                    </p:anim>
                                    <p:anim calcmode="lin" valueType="num">
                                      <p:cBhvr additive="base">
                                        <p:cTn id="13" dur="65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400"/>
                            </p:stCondLst>
                            <p:childTnLst>
                              <p:par>
                                <p:cTn id="15" presetID="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750" fill="hold"/>
                                        <p:tgtEl>
                                          <p:spTgt spid="22"/>
                                        </p:tgtEl>
                                        <p:attrNameLst>
                                          <p:attrName>ppt_x</p:attrName>
                                        </p:attrNameLst>
                                      </p:cBhvr>
                                      <p:tavLst>
                                        <p:tav tm="0">
                                          <p:val>
                                            <p:strVal val="0-#ppt_w/2"/>
                                          </p:val>
                                        </p:tav>
                                        <p:tav tm="100000">
                                          <p:val>
                                            <p:strVal val="#ppt_x"/>
                                          </p:val>
                                        </p:tav>
                                      </p:tavLst>
                                    </p:anim>
                                    <p:anim calcmode="lin" valueType="num">
                                      <p:cBhvr additive="base">
                                        <p:cTn id="18" dur="75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2150"/>
                            </p:stCondLst>
                            <p:childTnLst>
                              <p:par>
                                <p:cTn id="20" presetID="10" presetClass="entr" presetSubtype="0" fill="hold" nodeType="after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childTnLst>
                                </p:cTn>
                              </p:par>
                            </p:childTnLst>
                          </p:cTn>
                        </p:par>
                        <p:par>
                          <p:cTn id="23" fill="hold">
                            <p:stCondLst>
                              <p:cond delay="3150"/>
                            </p:stCondLst>
                            <p:childTnLst>
                              <p:par>
                                <p:cTn id="24" presetID="2" presetClass="entr" presetSubtype="2" fill="hold" nodeType="after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 calcmode="lin" valueType="num">
                                      <p:cBhvr additive="base">
                                        <p:cTn id="26" dur="1000" fill="hold"/>
                                        <p:tgtEl>
                                          <p:spTgt spid="23">
                                            <p:txEl>
                                              <p:pRg st="1" end="1"/>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23">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150"/>
                            </p:stCondLst>
                            <p:childTnLst>
                              <p:par>
                                <p:cTn id="29" presetID="10" presetClass="entr" presetSubtype="0" fill="hold" nodeType="after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animEffect transition="in" filter="fade">
                                      <p:cBhvr>
                                        <p:cTn id="31" dur="750"/>
                                        <p:tgtEl>
                                          <p:spTgt spid="23">
                                            <p:txEl>
                                              <p:pRg st="3" end="3"/>
                                            </p:txEl>
                                          </p:spTgt>
                                        </p:tgtEl>
                                      </p:cBhvr>
                                    </p:animEffect>
                                  </p:childTnLst>
                                </p:cTn>
                              </p:par>
                            </p:childTnLst>
                          </p:cTn>
                        </p:par>
                        <p:par>
                          <p:cTn id="32" fill="hold">
                            <p:stCondLst>
                              <p:cond delay="4900"/>
                            </p:stCondLst>
                            <p:childTnLst>
                              <p:par>
                                <p:cTn id="33" presetID="2" presetClass="entr" presetSubtype="2" fill="hold" nodeType="afterEffect">
                                  <p:stCondLst>
                                    <p:cond delay="0"/>
                                  </p:stCondLst>
                                  <p:childTnLst>
                                    <p:set>
                                      <p:cBhvr>
                                        <p:cTn id="34" dur="1" fill="hold">
                                          <p:stCondLst>
                                            <p:cond delay="0"/>
                                          </p:stCondLst>
                                        </p:cTn>
                                        <p:tgtEl>
                                          <p:spTgt spid="23">
                                            <p:txEl>
                                              <p:pRg st="4" end="4"/>
                                            </p:txEl>
                                          </p:spTgt>
                                        </p:tgtEl>
                                        <p:attrNameLst>
                                          <p:attrName>style.visibility</p:attrName>
                                        </p:attrNameLst>
                                      </p:cBhvr>
                                      <p:to>
                                        <p:strVal val="visible"/>
                                      </p:to>
                                    </p:set>
                                    <p:anim calcmode="lin" valueType="num">
                                      <p:cBhvr additive="base">
                                        <p:cTn id="35" dur="1000" fill="hold"/>
                                        <p:tgtEl>
                                          <p:spTgt spid="23">
                                            <p:txEl>
                                              <p:pRg st="4" end="4"/>
                                            </p:txEl>
                                          </p:spTgt>
                                        </p:tgtEl>
                                        <p:attrNameLst>
                                          <p:attrName>ppt_x</p:attrName>
                                        </p:attrNameLst>
                                      </p:cBhvr>
                                      <p:tavLst>
                                        <p:tav tm="0">
                                          <p:val>
                                            <p:strVal val="1+#ppt_w/2"/>
                                          </p:val>
                                        </p:tav>
                                        <p:tav tm="100000">
                                          <p:val>
                                            <p:strVal val="#ppt_x"/>
                                          </p:val>
                                        </p:tav>
                                      </p:tavLst>
                                    </p:anim>
                                    <p:anim calcmode="lin" valueType="num">
                                      <p:cBhvr additive="base">
                                        <p:cTn id="36" dur="1000" fill="hold"/>
                                        <p:tgtEl>
                                          <p:spTgt spid="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53"/>
          <p:cNvSpPr txBox="1">
            <a:spLocks noGrp="1"/>
          </p:cNvSpPr>
          <p:nvPr>
            <p:ph type="title"/>
          </p:nvPr>
        </p:nvSpPr>
        <p:spPr>
          <a:xfrm>
            <a:off x="397650" y="1428750"/>
            <a:ext cx="2650350" cy="381900"/>
          </a:xfrm>
          <a:prstGeom prst="rect">
            <a:avLst/>
          </a:prstGeom>
        </p:spPr>
        <p:txBody>
          <a:bodyPr spcFirstLastPara="1" wrap="square" lIns="91425" tIns="91425" rIns="91425" bIns="91425" anchor="b" anchorCtr="0">
            <a:noAutofit/>
          </a:bodyPr>
          <a:lstStyle/>
          <a:p>
            <a:pPr lvl="0"/>
            <a:r>
              <a:rPr lang="en-US" sz="1400" dirty="0"/>
              <a:t>Ahmed Musa Al Galib</a:t>
            </a:r>
            <a:endParaRPr sz="1400" dirty="0"/>
          </a:p>
        </p:txBody>
      </p:sp>
      <p:sp>
        <p:nvSpPr>
          <p:cNvPr id="317" name="Google Shape;317;p53"/>
          <p:cNvSpPr txBox="1">
            <a:spLocks noGrp="1"/>
          </p:cNvSpPr>
          <p:nvPr>
            <p:ph type="subTitle" idx="1"/>
          </p:nvPr>
        </p:nvSpPr>
        <p:spPr>
          <a:xfrm>
            <a:off x="702450" y="1657350"/>
            <a:ext cx="1946700" cy="425250"/>
          </a:xfrm>
          <a:prstGeom prst="rect">
            <a:avLst/>
          </a:prstGeom>
        </p:spPr>
        <p:txBody>
          <a:bodyPr spcFirstLastPara="1" wrap="square" lIns="91425" tIns="91425" rIns="91425" bIns="91425" anchor="t" anchorCtr="0">
            <a:noAutofit/>
          </a:bodyPr>
          <a:lstStyle/>
          <a:p>
            <a:pPr marL="0" lvl="0" indent="0"/>
            <a:r>
              <a:rPr lang="en-US" b="1" dirty="0">
                <a:latin typeface="Times New Roman" pitchFamily="18" charset="0"/>
                <a:cs typeface="Times New Roman" pitchFamily="18" charset="0"/>
              </a:rPr>
              <a:t>ID</a:t>
            </a:r>
            <a:r>
              <a:rPr lang="en-US" b="1" dirty="0"/>
              <a:t> : </a:t>
            </a:r>
            <a:r>
              <a:rPr lang="en-US" dirty="0"/>
              <a:t>241400046</a:t>
            </a:r>
            <a:endParaRPr dirty="0"/>
          </a:p>
        </p:txBody>
      </p:sp>
      <p:sp>
        <p:nvSpPr>
          <p:cNvPr id="324" name="Google Shape;324;p53"/>
          <p:cNvSpPr txBox="1">
            <a:spLocks noGrp="1"/>
          </p:cNvSpPr>
          <p:nvPr>
            <p:ph type="title" idx="8"/>
          </p:nvPr>
        </p:nvSpPr>
        <p:spPr>
          <a:xfrm>
            <a:off x="1885387" y="3181350"/>
            <a:ext cx="2490775" cy="381900"/>
          </a:xfrm>
          <a:prstGeom prst="rect">
            <a:avLst/>
          </a:prstGeom>
        </p:spPr>
        <p:txBody>
          <a:bodyPr spcFirstLastPara="1" wrap="square" lIns="91425" tIns="91425" rIns="91425" bIns="91425" anchor="b" anchorCtr="0">
            <a:noAutofit/>
          </a:bodyPr>
          <a:lstStyle/>
          <a:p>
            <a:pPr lvl="0"/>
            <a:r>
              <a:rPr lang="en-US" sz="1400" dirty="0"/>
              <a:t>Afroza Binte Ansarul</a:t>
            </a:r>
            <a:r>
              <a:rPr lang="en-US" sz="1400" b="1" dirty="0"/>
              <a:t> </a:t>
            </a:r>
            <a:endParaRPr sz="1400" dirty="0"/>
          </a:p>
        </p:txBody>
      </p:sp>
      <p:sp>
        <p:nvSpPr>
          <p:cNvPr id="325" name="Google Shape;325;p53"/>
          <p:cNvSpPr txBox="1">
            <a:spLocks noGrp="1"/>
          </p:cNvSpPr>
          <p:nvPr>
            <p:ph type="subTitle" idx="9"/>
          </p:nvPr>
        </p:nvSpPr>
        <p:spPr>
          <a:xfrm>
            <a:off x="2157425" y="3417230"/>
            <a:ext cx="1946700" cy="44992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latin typeface="Times New Roman" pitchFamily="18" charset="0"/>
                <a:cs typeface="Times New Roman" pitchFamily="18" charset="0"/>
              </a:rPr>
              <a:t>ID</a:t>
            </a:r>
            <a:r>
              <a:rPr lang="en-US" b="1" dirty="0"/>
              <a:t> :</a:t>
            </a:r>
            <a:r>
              <a:rPr lang="en-US" dirty="0"/>
              <a:t> 241400042</a:t>
            </a:r>
            <a:endParaRPr dirty="0"/>
          </a:p>
        </p:txBody>
      </p:sp>
      <p:cxnSp>
        <p:nvCxnSpPr>
          <p:cNvPr id="330" name="Google Shape;330;p53"/>
          <p:cNvCxnSpPr/>
          <p:nvPr/>
        </p:nvCxnSpPr>
        <p:spPr>
          <a:xfrm rot="10800000">
            <a:off x="1675800" y="-64575"/>
            <a:ext cx="0" cy="1347900"/>
          </a:xfrm>
          <a:prstGeom prst="straightConnector1">
            <a:avLst/>
          </a:prstGeom>
          <a:noFill/>
          <a:ln w="9525" cap="flat" cmpd="sng">
            <a:solidFill>
              <a:schemeClr val="accent2"/>
            </a:solidFill>
            <a:prstDash val="solid"/>
            <a:round/>
            <a:headEnd type="oval" w="med" len="med"/>
            <a:tailEnd type="none" w="med" len="med"/>
          </a:ln>
        </p:spPr>
      </p:cxnSp>
      <p:cxnSp>
        <p:nvCxnSpPr>
          <p:cNvPr id="331" name="Google Shape;331;p53"/>
          <p:cNvCxnSpPr/>
          <p:nvPr/>
        </p:nvCxnSpPr>
        <p:spPr>
          <a:xfrm rot="10800000">
            <a:off x="4572000"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2" name="Google Shape;332;p53"/>
          <p:cNvCxnSpPr/>
          <p:nvPr/>
        </p:nvCxnSpPr>
        <p:spPr>
          <a:xfrm rot="10800000">
            <a:off x="7468200"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3" name="Google Shape;333;p53"/>
          <p:cNvCxnSpPr/>
          <p:nvPr/>
        </p:nvCxnSpPr>
        <p:spPr>
          <a:xfrm rot="10800000">
            <a:off x="3130775" y="-71785"/>
            <a:ext cx="0" cy="3087300"/>
          </a:xfrm>
          <a:prstGeom prst="straightConnector1">
            <a:avLst/>
          </a:prstGeom>
          <a:noFill/>
          <a:ln w="9525" cap="flat" cmpd="sng">
            <a:solidFill>
              <a:schemeClr val="accent2"/>
            </a:solidFill>
            <a:prstDash val="solid"/>
            <a:round/>
            <a:headEnd type="oval" w="med" len="med"/>
            <a:tailEnd type="none" w="med" len="med"/>
          </a:ln>
        </p:spPr>
      </p:cxnSp>
      <p:cxnSp>
        <p:nvCxnSpPr>
          <p:cNvPr id="334" name="Google Shape;334;p53"/>
          <p:cNvCxnSpPr/>
          <p:nvPr/>
        </p:nvCxnSpPr>
        <p:spPr>
          <a:xfrm rot="10800000">
            <a:off x="6013250" y="-28822"/>
            <a:ext cx="0" cy="3036600"/>
          </a:xfrm>
          <a:prstGeom prst="straightConnector1">
            <a:avLst/>
          </a:prstGeom>
          <a:noFill/>
          <a:ln w="9525" cap="flat" cmpd="sng">
            <a:solidFill>
              <a:schemeClr val="accent2"/>
            </a:solidFill>
            <a:prstDash val="solid"/>
            <a:round/>
            <a:headEnd type="oval" w="med" len="med"/>
            <a:tailEnd type="none" w="med" len="med"/>
          </a:ln>
        </p:spPr>
      </p:cxnSp>
      <p:sp>
        <p:nvSpPr>
          <p:cNvPr id="45" name="Google Shape;324;p53"/>
          <p:cNvSpPr txBox="1">
            <a:spLocks noGrp="1"/>
          </p:cNvSpPr>
          <p:nvPr>
            <p:ph type="title" idx="8"/>
          </p:nvPr>
        </p:nvSpPr>
        <p:spPr>
          <a:xfrm>
            <a:off x="3429000" y="1352550"/>
            <a:ext cx="2490775" cy="381900"/>
          </a:xfrm>
          <a:prstGeom prst="rect">
            <a:avLst/>
          </a:prstGeom>
        </p:spPr>
        <p:txBody>
          <a:bodyPr spcFirstLastPara="1" wrap="square" lIns="91425" tIns="91425" rIns="91425" bIns="91425" anchor="b" anchorCtr="0">
            <a:noAutofit/>
          </a:bodyPr>
          <a:lstStyle/>
          <a:p>
            <a:pPr lvl="0"/>
            <a:r>
              <a:rPr lang="en-US" dirty="0"/>
              <a:t>Shawon Gazi</a:t>
            </a:r>
            <a:endParaRPr dirty="0"/>
          </a:p>
        </p:txBody>
      </p:sp>
      <p:sp>
        <p:nvSpPr>
          <p:cNvPr id="46" name="Google Shape;325;p53"/>
          <p:cNvSpPr txBox="1">
            <a:spLocks noGrp="1"/>
          </p:cNvSpPr>
          <p:nvPr>
            <p:ph type="subTitle" idx="9"/>
          </p:nvPr>
        </p:nvSpPr>
        <p:spPr>
          <a:xfrm>
            <a:off x="3768300" y="1588430"/>
            <a:ext cx="1794300" cy="44992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latin typeface="Times New Roman" pitchFamily="18" charset="0"/>
                <a:cs typeface="Times New Roman" pitchFamily="18" charset="0"/>
              </a:rPr>
              <a:t>ID</a:t>
            </a:r>
            <a:r>
              <a:rPr lang="en-US" b="1" dirty="0"/>
              <a:t> :</a:t>
            </a:r>
            <a:r>
              <a:rPr lang="en-US" dirty="0"/>
              <a:t> 241400031</a:t>
            </a:r>
            <a:endParaRPr dirty="0"/>
          </a:p>
        </p:txBody>
      </p:sp>
      <p:sp>
        <p:nvSpPr>
          <p:cNvPr id="53" name="Google Shape;324;p53"/>
          <p:cNvSpPr txBox="1">
            <a:spLocks noGrp="1"/>
          </p:cNvSpPr>
          <p:nvPr>
            <p:ph type="title" idx="8"/>
          </p:nvPr>
        </p:nvSpPr>
        <p:spPr>
          <a:xfrm>
            <a:off x="4767862" y="3097870"/>
            <a:ext cx="2490775" cy="381900"/>
          </a:xfrm>
          <a:prstGeom prst="rect">
            <a:avLst/>
          </a:prstGeom>
        </p:spPr>
        <p:txBody>
          <a:bodyPr spcFirstLastPara="1" wrap="square" lIns="91425" tIns="91425" rIns="91425" bIns="91425" anchor="b" anchorCtr="0">
            <a:noAutofit/>
          </a:bodyPr>
          <a:lstStyle/>
          <a:p>
            <a:pPr lvl="0"/>
            <a:r>
              <a:rPr lang="en-US" sz="1400" dirty="0"/>
              <a:t>Tamanna Ahmed Tasin</a:t>
            </a:r>
            <a:endParaRPr sz="1400" dirty="0"/>
          </a:p>
        </p:txBody>
      </p:sp>
      <p:sp>
        <p:nvSpPr>
          <p:cNvPr id="54" name="Google Shape;325;p53"/>
          <p:cNvSpPr txBox="1">
            <a:spLocks noGrp="1"/>
          </p:cNvSpPr>
          <p:nvPr>
            <p:ph type="subTitle" idx="9"/>
          </p:nvPr>
        </p:nvSpPr>
        <p:spPr>
          <a:xfrm>
            <a:off x="5039900" y="3333750"/>
            <a:ext cx="1946700" cy="44992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latin typeface="Times New Roman" pitchFamily="18" charset="0"/>
                <a:cs typeface="Times New Roman" pitchFamily="18" charset="0"/>
              </a:rPr>
              <a:t>ID</a:t>
            </a:r>
            <a:r>
              <a:rPr lang="en-US" b="1" dirty="0"/>
              <a:t> :</a:t>
            </a:r>
            <a:r>
              <a:rPr lang="en-US" dirty="0"/>
              <a:t> 241400033</a:t>
            </a:r>
            <a:endParaRPr dirty="0"/>
          </a:p>
        </p:txBody>
      </p:sp>
      <p:sp>
        <p:nvSpPr>
          <p:cNvPr id="55" name="Google Shape;324;p53"/>
          <p:cNvSpPr txBox="1">
            <a:spLocks noGrp="1"/>
          </p:cNvSpPr>
          <p:nvPr>
            <p:ph type="title" idx="8"/>
          </p:nvPr>
        </p:nvSpPr>
        <p:spPr>
          <a:xfrm>
            <a:off x="6248400" y="1352550"/>
            <a:ext cx="2490775" cy="381900"/>
          </a:xfrm>
          <a:prstGeom prst="rect">
            <a:avLst/>
          </a:prstGeom>
        </p:spPr>
        <p:txBody>
          <a:bodyPr spcFirstLastPara="1" wrap="square" lIns="91425" tIns="91425" rIns="91425" bIns="91425" anchor="b" anchorCtr="0">
            <a:noAutofit/>
          </a:bodyPr>
          <a:lstStyle/>
          <a:p>
            <a:pPr lvl="0"/>
            <a:r>
              <a:rPr lang="en-US" dirty="0"/>
              <a:t>MD. Al-Sharif</a:t>
            </a:r>
            <a:endParaRPr dirty="0"/>
          </a:p>
        </p:txBody>
      </p:sp>
      <p:sp>
        <p:nvSpPr>
          <p:cNvPr id="56" name="Google Shape;325;p53"/>
          <p:cNvSpPr txBox="1">
            <a:spLocks noGrp="1"/>
          </p:cNvSpPr>
          <p:nvPr>
            <p:ph type="subTitle" idx="9"/>
          </p:nvPr>
        </p:nvSpPr>
        <p:spPr>
          <a:xfrm>
            <a:off x="6520438" y="1588430"/>
            <a:ext cx="1946700" cy="44992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1" dirty="0">
                <a:latin typeface="Times New Roman" pitchFamily="18" charset="0"/>
                <a:cs typeface="Times New Roman" pitchFamily="18" charset="0"/>
              </a:rPr>
              <a:t>ID</a:t>
            </a:r>
            <a:r>
              <a:rPr lang="en-US" b="1" dirty="0"/>
              <a:t> :</a:t>
            </a:r>
            <a:r>
              <a:rPr lang="en-US" dirty="0"/>
              <a:t> 241400037</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16"/>
                                        </p:tgtEl>
                                        <p:attrNameLst>
                                          <p:attrName>style.visibility</p:attrName>
                                        </p:attrNameLst>
                                      </p:cBhvr>
                                      <p:to>
                                        <p:strVal val="visible"/>
                                      </p:to>
                                    </p:set>
                                    <p:anim calcmode="lin" valueType="num">
                                      <p:cBhvr>
                                        <p:cTn id="11" dur="500" fill="hold"/>
                                        <p:tgtEl>
                                          <p:spTgt spid="316"/>
                                        </p:tgtEl>
                                        <p:attrNameLst>
                                          <p:attrName>ppt_w</p:attrName>
                                        </p:attrNameLst>
                                      </p:cBhvr>
                                      <p:tavLst>
                                        <p:tav tm="0">
                                          <p:val>
                                            <p:fltVal val="0"/>
                                          </p:val>
                                        </p:tav>
                                        <p:tav tm="100000">
                                          <p:val>
                                            <p:strVal val="#ppt_w"/>
                                          </p:val>
                                        </p:tav>
                                      </p:tavLst>
                                    </p:anim>
                                    <p:anim calcmode="lin" valueType="num">
                                      <p:cBhvr>
                                        <p:cTn id="12" dur="500" fill="hold"/>
                                        <p:tgtEl>
                                          <p:spTgt spid="316"/>
                                        </p:tgtEl>
                                        <p:attrNameLst>
                                          <p:attrName>ppt_h</p:attrName>
                                        </p:attrNameLst>
                                      </p:cBhvr>
                                      <p:tavLst>
                                        <p:tav tm="0">
                                          <p:val>
                                            <p:fltVal val="0"/>
                                          </p:val>
                                        </p:tav>
                                        <p:tav tm="100000">
                                          <p:val>
                                            <p:strVal val="#ppt_h"/>
                                          </p:val>
                                        </p:tav>
                                      </p:tavLst>
                                    </p:anim>
                                    <p:animEffect transition="in" filter="fade">
                                      <p:cBhvr>
                                        <p:cTn id="13" dur="500"/>
                                        <p:tgtEl>
                                          <p:spTgt spid="316"/>
                                        </p:tgtEl>
                                      </p:cBhvr>
                                    </p:animEffect>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317">
                                            <p:txEl>
                                              <p:pRg st="0" end="0"/>
                                            </p:txEl>
                                          </p:spTgt>
                                        </p:tgtEl>
                                        <p:attrNameLst>
                                          <p:attrName>style.visibility</p:attrName>
                                        </p:attrNameLst>
                                      </p:cBhvr>
                                      <p:to>
                                        <p:strVal val="visible"/>
                                      </p:to>
                                    </p:set>
                                    <p:anim calcmode="lin" valueType="num">
                                      <p:cBhvr additive="base">
                                        <p:cTn id="17" dur="500" fill="hold"/>
                                        <p:tgtEl>
                                          <p:spTgt spid="31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7">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333"/>
                                        </p:tgtEl>
                                        <p:attrNameLst>
                                          <p:attrName>style.visibility</p:attrName>
                                        </p:attrNameLst>
                                      </p:cBhvr>
                                      <p:to>
                                        <p:strVal val="visible"/>
                                      </p:to>
                                    </p:set>
                                    <p:anim calcmode="lin" valueType="num">
                                      <p:cBhvr additive="base">
                                        <p:cTn id="22" dur="1000"/>
                                        <p:tgtEl>
                                          <p:spTgt spid="333"/>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324"/>
                                        </p:tgtEl>
                                        <p:attrNameLst>
                                          <p:attrName>style.visibility</p:attrName>
                                        </p:attrNameLst>
                                      </p:cBhvr>
                                      <p:to>
                                        <p:strVal val="visible"/>
                                      </p:to>
                                    </p:set>
                                    <p:anim calcmode="lin" valueType="num">
                                      <p:cBhvr>
                                        <p:cTn id="26" dur="500" fill="hold"/>
                                        <p:tgtEl>
                                          <p:spTgt spid="324"/>
                                        </p:tgtEl>
                                        <p:attrNameLst>
                                          <p:attrName>ppt_w</p:attrName>
                                        </p:attrNameLst>
                                      </p:cBhvr>
                                      <p:tavLst>
                                        <p:tav tm="0">
                                          <p:val>
                                            <p:fltVal val="0"/>
                                          </p:val>
                                        </p:tav>
                                        <p:tav tm="100000">
                                          <p:val>
                                            <p:strVal val="#ppt_w"/>
                                          </p:val>
                                        </p:tav>
                                      </p:tavLst>
                                    </p:anim>
                                    <p:anim calcmode="lin" valueType="num">
                                      <p:cBhvr>
                                        <p:cTn id="27" dur="500" fill="hold"/>
                                        <p:tgtEl>
                                          <p:spTgt spid="324"/>
                                        </p:tgtEl>
                                        <p:attrNameLst>
                                          <p:attrName>ppt_h</p:attrName>
                                        </p:attrNameLst>
                                      </p:cBhvr>
                                      <p:tavLst>
                                        <p:tav tm="0">
                                          <p:val>
                                            <p:fltVal val="0"/>
                                          </p:val>
                                        </p:tav>
                                        <p:tav tm="100000">
                                          <p:val>
                                            <p:strVal val="#ppt_h"/>
                                          </p:val>
                                        </p:tav>
                                      </p:tavLst>
                                    </p:anim>
                                    <p:animEffect transition="in" filter="fade">
                                      <p:cBhvr>
                                        <p:cTn id="28" dur="500"/>
                                        <p:tgtEl>
                                          <p:spTgt spid="324"/>
                                        </p:tgtEl>
                                      </p:cBhvr>
                                    </p:animEffect>
                                  </p:childTnLst>
                                </p:cTn>
                              </p:par>
                            </p:childTnLst>
                          </p:cTn>
                        </p:par>
                        <p:par>
                          <p:cTn id="29" fill="hold">
                            <p:stCondLst>
                              <p:cond delay="3500"/>
                            </p:stCondLst>
                            <p:childTnLst>
                              <p:par>
                                <p:cTn id="30" presetID="2" presetClass="entr" presetSubtype="4" fill="hold" grpId="0" nodeType="afterEffect">
                                  <p:stCondLst>
                                    <p:cond delay="0"/>
                                  </p:stCondLst>
                                  <p:childTnLst>
                                    <p:set>
                                      <p:cBhvr>
                                        <p:cTn id="31" dur="1" fill="hold">
                                          <p:stCondLst>
                                            <p:cond delay="0"/>
                                          </p:stCondLst>
                                        </p:cTn>
                                        <p:tgtEl>
                                          <p:spTgt spid="325">
                                            <p:txEl>
                                              <p:pRg st="0" end="0"/>
                                            </p:txEl>
                                          </p:spTgt>
                                        </p:tgtEl>
                                        <p:attrNameLst>
                                          <p:attrName>style.visibility</p:attrName>
                                        </p:attrNameLst>
                                      </p:cBhvr>
                                      <p:to>
                                        <p:strVal val="visible"/>
                                      </p:to>
                                    </p:set>
                                    <p:anim calcmode="lin" valueType="num">
                                      <p:cBhvr additive="base">
                                        <p:cTn id="32" dur="500" fill="hold"/>
                                        <p:tgtEl>
                                          <p:spTgt spid="32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2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 presetClass="entr" presetSubtype="1" fill="hold" nodeType="afterEffect">
                                  <p:stCondLst>
                                    <p:cond delay="0"/>
                                  </p:stCondLst>
                                  <p:childTnLst>
                                    <p:set>
                                      <p:cBhvr>
                                        <p:cTn id="36" dur="1" fill="hold">
                                          <p:stCondLst>
                                            <p:cond delay="0"/>
                                          </p:stCondLst>
                                        </p:cTn>
                                        <p:tgtEl>
                                          <p:spTgt spid="331"/>
                                        </p:tgtEl>
                                        <p:attrNameLst>
                                          <p:attrName>style.visibility</p:attrName>
                                        </p:attrNameLst>
                                      </p:cBhvr>
                                      <p:to>
                                        <p:strVal val="visible"/>
                                      </p:to>
                                    </p:set>
                                    <p:anim calcmode="lin" valueType="num">
                                      <p:cBhvr additive="base">
                                        <p:cTn id="37" dur="1000"/>
                                        <p:tgtEl>
                                          <p:spTgt spid="331"/>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53" presetClass="entr" presetSubtype="16"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Effect transition="in" filter="fade">
                                      <p:cBhvr>
                                        <p:cTn id="43" dur="500"/>
                                        <p:tgtEl>
                                          <p:spTgt spid="45"/>
                                        </p:tgtEl>
                                      </p:cBhvr>
                                    </p:animEffect>
                                  </p:childTnLst>
                                </p:cTn>
                              </p:par>
                            </p:childTnLst>
                          </p:cTn>
                        </p:par>
                        <p:par>
                          <p:cTn id="44" fill="hold">
                            <p:stCondLst>
                              <p:cond delay="5500"/>
                            </p:stCondLst>
                            <p:childTnLst>
                              <p:par>
                                <p:cTn id="45" presetID="2" presetClass="entr" presetSubtype="4" fill="hold" grpId="0" nodeType="afterEffect">
                                  <p:stCondLst>
                                    <p:cond delay="0"/>
                                  </p:stCondLst>
                                  <p:childTnLst>
                                    <p:set>
                                      <p:cBhvr>
                                        <p:cTn id="46" dur="1" fill="hold">
                                          <p:stCondLst>
                                            <p:cond delay="0"/>
                                          </p:stCondLst>
                                        </p:cTn>
                                        <p:tgtEl>
                                          <p:spTgt spid="46">
                                            <p:txEl>
                                              <p:pRg st="0" end="0"/>
                                            </p:txEl>
                                          </p:spTgt>
                                        </p:tgtEl>
                                        <p:attrNameLst>
                                          <p:attrName>style.visibility</p:attrName>
                                        </p:attrNameLst>
                                      </p:cBhvr>
                                      <p:to>
                                        <p:strVal val="visible"/>
                                      </p:to>
                                    </p:set>
                                    <p:anim calcmode="lin" valueType="num">
                                      <p:cBhvr additive="base">
                                        <p:cTn id="47"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ID="2" presetClass="entr" presetSubtype="1" fill="hold" nodeType="afterEffect">
                                  <p:stCondLst>
                                    <p:cond delay="0"/>
                                  </p:stCondLst>
                                  <p:childTnLst>
                                    <p:set>
                                      <p:cBhvr>
                                        <p:cTn id="51" dur="1" fill="hold">
                                          <p:stCondLst>
                                            <p:cond delay="0"/>
                                          </p:stCondLst>
                                        </p:cTn>
                                        <p:tgtEl>
                                          <p:spTgt spid="334"/>
                                        </p:tgtEl>
                                        <p:attrNameLst>
                                          <p:attrName>style.visibility</p:attrName>
                                        </p:attrNameLst>
                                      </p:cBhvr>
                                      <p:to>
                                        <p:strVal val="visible"/>
                                      </p:to>
                                    </p:set>
                                    <p:anim calcmode="lin" valueType="num">
                                      <p:cBhvr additive="base">
                                        <p:cTn id="52" dur="1000"/>
                                        <p:tgtEl>
                                          <p:spTgt spid="334"/>
                                        </p:tgtEl>
                                        <p:attrNameLst>
                                          <p:attrName>ppt_y</p:attrName>
                                        </p:attrNameLst>
                                      </p:cBhvr>
                                      <p:tavLst>
                                        <p:tav tm="0">
                                          <p:val>
                                            <p:strVal val="#ppt_y-1"/>
                                          </p:val>
                                        </p:tav>
                                        <p:tav tm="100000">
                                          <p:val>
                                            <p:strVal val="#ppt_y"/>
                                          </p:val>
                                        </p:tav>
                                      </p:tavLst>
                                    </p:anim>
                                  </p:childTnLst>
                                </p:cTn>
                              </p:par>
                            </p:childTnLst>
                          </p:cTn>
                        </p:par>
                        <p:par>
                          <p:cTn id="53" fill="hold">
                            <p:stCondLst>
                              <p:cond delay="7000"/>
                            </p:stCondLst>
                            <p:childTnLst>
                              <p:par>
                                <p:cTn id="54" presetID="53" presetClass="entr" presetSubtype="16"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animEffect transition="in" filter="fade">
                                      <p:cBhvr>
                                        <p:cTn id="58" dur="500"/>
                                        <p:tgtEl>
                                          <p:spTgt spid="53"/>
                                        </p:tgtEl>
                                      </p:cBhvr>
                                    </p:animEffect>
                                  </p:childTnLst>
                                </p:cTn>
                              </p:par>
                            </p:childTnLst>
                          </p:cTn>
                        </p:par>
                        <p:par>
                          <p:cTn id="59" fill="hold">
                            <p:stCondLst>
                              <p:cond delay="7500"/>
                            </p:stCondLst>
                            <p:childTnLst>
                              <p:par>
                                <p:cTn id="60" presetID="2" presetClass="entr" presetSubtype="4" fill="hold" grpId="0" nodeType="afterEffect">
                                  <p:stCondLst>
                                    <p:cond delay="0"/>
                                  </p:stCondLst>
                                  <p:childTnLst>
                                    <p:set>
                                      <p:cBhvr>
                                        <p:cTn id="61" dur="1" fill="hold">
                                          <p:stCondLst>
                                            <p:cond delay="0"/>
                                          </p:stCondLst>
                                        </p:cTn>
                                        <p:tgtEl>
                                          <p:spTgt spid="54">
                                            <p:txEl>
                                              <p:pRg st="0" end="0"/>
                                            </p:txEl>
                                          </p:spTgt>
                                        </p:tgtEl>
                                        <p:attrNameLst>
                                          <p:attrName>style.visibility</p:attrName>
                                        </p:attrNameLst>
                                      </p:cBhvr>
                                      <p:to>
                                        <p:strVal val="visible"/>
                                      </p:to>
                                    </p:set>
                                    <p:anim calcmode="lin" valueType="num">
                                      <p:cBhvr additive="base">
                                        <p:cTn id="62"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54">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8000"/>
                            </p:stCondLst>
                            <p:childTnLst>
                              <p:par>
                                <p:cTn id="65" presetID="2" presetClass="entr" presetSubtype="1" fill="hold" nodeType="afterEffect">
                                  <p:stCondLst>
                                    <p:cond delay="0"/>
                                  </p:stCondLst>
                                  <p:childTnLst>
                                    <p:set>
                                      <p:cBhvr>
                                        <p:cTn id="66" dur="1" fill="hold">
                                          <p:stCondLst>
                                            <p:cond delay="0"/>
                                          </p:stCondLst>
                                        </p:cTn>
                                        <p:tgtEl>
                                          <p:spTgt spid="332"/>
                                        </p:tgtEl>
                                        <p:attrNameLst>
                                          <p:attrName>style.visibility</p:attrName>
                                        </p:attrNameLst>
                                      </p:cBhvr>
                                      <p:to>
                                        <p:strVal val="visible"/>
                                      </p:to>
                                    </p:set>
                                    <p:anim calcmode="lin" valueType="num">
                                      <p:cBhvr additive="base">
                                        <p:cTn id="67" dur="1000"/>
                                        <p:tgtEl>
                                          <p:spTgt spid="332"/>
                                        </p:tgtEl>
                                        <p:attrNameLst>
                                          <p:attrName>ppt_y</p:attrName>
                                        </p:attrNameLst>
                                      </p:cBhvr>
                                      <p:tavLst>
                                        <p:tav tm="0">
                                          <p:val>
                                            <p:strVal val="#ppt_y-1"/>
                                          </p:val>
                                        </p:tav>
                                        <p:tav tm="100000">
                                          <p:val>
                                            <p:strVal val="#ppt_y"/>
                                          </p:val>
                                        </p:tav>
                                      </p:tavLst>
                                    </p:anim>
                                  </p:childTnLst>
                                </p:cTn>
                              </p:par>
                            </p:childTnLst>
                          </p:cTn>
                        </p:par>
                        <p:par>
                          <p:cTn id="68" fill="hold">
                            <p:stCondLst>
                              <p:cond delay="9000"/>
                            </p:stCondLst>
                            <p:childTnLst>
                              <p:par>
                                <p:cTn id="69" presetID="53" presetClass="entr" presetSubtype="16"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childTnLst>
                          </p:cTn>
                        </p:par>
                        <p:par>
                          <p:cTn id="74" fill="hold">
                            <p:stCondLst>
                              <p:cond delay="9500"/>
                            </p:stCondLst>
                            <p:childTnLst>
                              <p:par>
                                <p:cTn id="75" presetID="2" presetClass="entr" presetSubtype="4" fill="hold" grpId="0" nodeType="afterEffect">
                                  <p:stCondLst>
                                    <p:cond delay="0"/>
                                  </p:stCondLst>
                                  <p:childTnLst>
                                    <p:set>
                                      <p:cBhvr>
                                        <p:cTn id="76" dur="1" fill="hold">
                                          <p:stCondLst>
                                            <p:cond delay="0"/>
                                          </p:stCondLst>
                                        </p:cTn>
                                        <p:tgtEl>
                                          <p:spTgt spid="56">
                                            <p:txEl>
                                              <p:pRg st="0" end="0"/>
                                            </p:txEl>
                                          </p:spTgt>
                                        </p:tgtEl>
                                        <p:attrNameLst>
                                          <p:attrName>style.visibility</p:attrName>
                                        </p:attrNameLst>
                                      </p:cBhvr>
                                      <p:to>
                                        <p:strVal val="visible"/>
                                      </p:to>
                                    </p:set>
                                    <p:anim calcmode="lin" valueType="num">
                                      <p:cBhvr additive="base">
                                        <p:cTn id="77"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7" grpId="0" build="p"/>
      <p:bldP spid="324" grpId="0"/>
      <p:bldP spid="325" grpId="0" build="p"/>
      <p:bldP spid="45" grpId="0"/>
      <p:bldP spid="46" grpId="0" build="p"/>
      <p:bldP spid="53" grpId="0"/>
      <p:bldP spid="54" grpId="0" build="p"/>
      <p:bldP spid="55" grpId="0"/>
      <p:bldP spid="5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3"/>
          <p:cNvSpPr txBox="1">
            <a:spLocks noGrp="1"/>
          </p:cNvSpPr>
          <p:nvPr>
            <p:ph type="title"/>
          </p:nvPr>
        </p:nvSpPr>
        <p:spPr>
          <a:xfrm>
            <a:off x="-76200" y="285750"/>
            <a:ext cx="1981200" cy="515100"/>
          </a:xfrm>
          <a:prstGeom prst="rect">
            <a:avLst/>
          </a:prstGeom>
        </p:spPr>
        <p:txBody>
          <a:bodyPr spcFirstLastPara="1" wrap="square" lIns="91425" tIns="91425" rIns="91425" bIns="91425" anchor="t" anchorCtr="0">
            <a:noAutofit/>
          </a:bodyPr>
          <a:lstStyle/>
          <a:p>
            <a:pPr lvl="0"/>
            <a:r>
              <a:rPr lang="en-US" sz="2400" b="1" dirty="0">
                <a:latin typeface="Times New Roman" pitchFamily="18" charset="0"/>
                <a:cs typeface="Times New Roman" pitchFamily="18" charset="0"/>
              </a:rPr>
              <a:t>Conclusion :</a:t>
            </a:r>
            <a:endParaRPr sz="2400" b="1" dirty="0">
              <a:latin typeface="Times New Roman" pitchFamily="18" charset="0"/>
              <a:cs typeface="Times New Roman" pitchFamily="18" charset="0"/>
            </a:endParaRPr>
          </a:p>
        </p:txBody>
      </p:sp>
      <p:sp>
        <p:nvSpPr>
          <p:cNvPr id="42" name="Rectangle 41"/>
          <p:cNvSpPr/>
          <p:nvPr/>
        </p:nvSpPr>
        <p:spPr>
          <a:xfrm>
            <a:off x="228600" y="1394758"/>
            <a:ext cx="8763000" cy="1938992"/>
          </a:xfrm>
          <a:prstGeom prst="rect">
            <a:avLst/>
          </a:prstGeom>
        </p:spPr>
        <p:txBody>
          <a:bodyPr wrap="square">
            <a:spAutoFit/>
          </a:bodyPr>
          <a:lstStyle/>
          <a:p>
            <a:pPr algn="just"/>
            <a:r>
              <a:rPr lang="en-US" sz="2000" dirty="0">
                <a:solidFill>
                  <a:schemeClr val="bg1"/>
                </a:solidFill>
                <a:latin typeface="Times New Roman" pitchFamily="18" charset="0"/>
                <a:cs typeface="Times New Roman" pitchFamily="18" charset="0"/>
              </a:rPr>
              <a:t>The Automatic Water Level Indicator is a simple and low-cost project that helps to monitor the water level in a tank using LEDs. By applying basic digital electronics with the NAND gate IC 7400, this circuit clearly shows when the tank is empty, half, or full. It helps to prevent overflow, save water, and reduce electricity usage, making it highly useful in homes, industries, and agriculture. This project proves how small electronic circuits can provide practical solutions to everyday problems.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500" fill="hold"/>
                                        <p:tgtEl>
                                          <p:spTgt spid="583"/>
                                        </p:tgtEl>
                                        <p:attrNameLst>
                                          <p:attrName>ppt_x</p:attrName>
                                        </p:attrNameLst>
                                      </p:cBhvr>
                                      <p:tavLst>
                                        <p:tav tm="0">
                                          <p:val>
                                            <p:strVal val="0-#ppt_w/2"/>
                                          </p:val>
                                        </p:tav>
                                        <p:tav tm="100000">
                                          <p:val>
                                            <p:strVal val="#ppt_x"/>
                                          </p:val>
                                        </p:tav>
                                      </p:tavLst>
                                    </p:anim>
                                    <p:anim calcmode="lin" valueType="num">
                                      <p:cBhvr additive="base">
                                        <p:cTn id="8" dur="500" fill="hold"/>
                                        <p:tgtEl>
                                          <p:spTgt spid="5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4"/>
          <p:cNvSpPr txBox="1">
            <a:spLocks noGrp="1"/>
          </p:cNvSpPr>
          <p:nvPr>
            <p:ph type="title"/>
          </p:nvPr>
        </p:nvSpPr>
        <p:spPr>
          <a:xfrm>
            <a:off x="228600" y="209550"/>
            <a:ext cx="2057400" cy="515100"/>
          </a:xfrm>
          <a:prstGeom prst="rect">
            <a:avLst/>
          </a:prstGeom>
        </p:spPr>
        <p:txBody>
          <a:bodyPr spcFirstLastPara="1" wrap="square" lIns="91425" tIns="91425" rIns="91425" bIns="91425" anchor="t" anchorCtr="0">
            <a:noAutofit/>
          </a:bodyPr>
          <a:lstStyle/>
          <a:p>
            <a:pPr lvl="0"/>
            <a:r>
              <a:rPr lang="en-US" sz="2400" b="1" u="sng" dirty="0">
                <a:latin typeface="Times New Roman" pitchFamily="18" charset="0"/>
                <a:cs typeface="Times New Roman" pitchFamily="18" charset="0"/>
              </a:rPr>
              <a:t>References</a:t>
            </a:r>
            <a:r>
              <a:rPr lang="en-US" sz="2400" b="1" dirty="0">
                <a:latin typeface="Times New Roman" pitchFamily="18" charset="0"/>
                <a:cs typeface="Times New Roman" pitchFamily="18" charset="0"/>
              </a:rPr>
              <a:t> :</a:t>
            </a:r>
            <a:endParaRPr sz="2400" b="1" dirty="0">
              <a:latin typeface="Times New Roman" pitchFamily="18" charset="0"/>
              <a:cs typeface="Times New Roman" pitchFamily="18" charset="0"/>
            </a:endParaRPr>
          </a:p>
        </p:txBody>
      </p:sp>
      <p:sp>
        <p:nvSpPr>
          <p:cNvPr id="2" name="Rectangle 1"/>
          <p:cNvSpPr/>
          <p:nvPr/>
        </p:nvSpPr>
        <p:spPr>
          <a:xfrm>
            <a:off x="644237" y="1428750"/>
            <a:ext cx="4038600" cy="1815882"/>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600" dirty="0">
                <a:solidFill>
                  <a:schemeClr val="bg1"/>
                </a:solidFill>
              </a:rPr>
              <a:t>Thinker card for online simulation .</a:t>
            </a:r>
          </a:p>
          <a:p>
            <a:pPr marL="285750" lvl="0" indent="-285750" fontAlgn="base">
              <a:spcBef>
                <a:spcPct val="0"/>
              </a:spcBef>
              <a:spcAft>
                <a:spcPct val="0"/>
              </a:spcAft>
              <a:buClrTx/>
              <a:buFont typeface="Arial" pitchFamily="34" charset="0"/>
              <a:buChar char="•"/>
            </a:pPr>
            <a:endParaRPr lang="en-US" sz="1600" dirty="0">
              <a:solidFill>
                <a:schemeClr val="bg1"/>
              </a:solidFill>
            </a:endParaRPr>
          </a:p>
          <a:p>
            <a:pPr marL="285750" lvl="0" indent="-285750" fontAlgn="base">
              <a:spcBef>
                <a:spcPct val="0"/>
              </a:spcBef>
              <a:spcAft>
                <a:spcPct val="0"/>
              </a:spcAft>
              <a:buClrTx/>
              <a:buFont typeface="Arial" pitchFamily="34" charset="0"/>
              <a:buChar char="•"/>
            </a:pPr>
            <a:r>
              <a:rPr lang="en-US" sz="1600" dirty="0">
                <a:solidFill>
                  <a:schemeClr val="bg1"/>
                </a:solidFill>
              </a:rPr>
              <a:t>Circuit lab and every circuit for Circuit Design.</a:t>
            </a:r>
            <a:endParaRPr lang="en-US" sz="1600" dirty="0">
              <a:solidFill>
                <a:schemeClr val="bg1"/>
              </a:solidFill>
              <a:latin typeface="Arial" charset="0"/>
              <a:cs typeface="Arial" charset="0"/>
            </a:endParaRPr>
          </a:p>
          <a:p>
            <a:pPr marL="285750" lvl="0" indent="-285750" fontAlgn="base">
              <a:spcBef>
                <a:spcPct val="0"/>
              </a:spcBef>
              <a:spcAft>
                <a:spcPct val="0"/>
              </a:spcAft>
              <a:buClrTx/>
              <a:buFont typeface="Arial" pitchFamily="34" charset="0"/>
              <a:buChar char="•"/>
            </a:pPr>
            <a:endParaRPr lang="en-US" sz="1600" dirty="0">
              <a:solidFill>
                <a:schemeClr val="bg1"/>
              </a:solidFill>
              <a:latin typeface="Arial" charset="0"/>
              <a:cs typeface="Arial" charset="0"/>
            </a:endParaRPr>
          </a:p>
          <a:p>
            <a:pPr marL="285750" lvl="0" indent="-285750" fontAlgn="base">
              <a:spcBef>
                <a:spcPct val="0"/>
              </a:spcBef>
              <a:spcAft>
                <a:spcPct val="0"/>
              </a:spcAft>
              <a:buClrTx/>
              <a:buFont typeface="Arial" pitchFamily="34" charset="0"/>
              <a:buChar char="•"/>
            </a:pPr>
            <a:r>
              <a:rPr lang="en-US" sz="1600" dirty="0">
                <a:solidFill>
                  <a:schemeClr val="bg1"/>
                </a:solidFill>
              </a:rPr>
              <a:t>Chatgpt and Logisim for circuit Implementation.</a:t>
            </a:r>
            <a:endParaRPr lang="en-US" sz="1600" dirty="0">
              <a:solidFill>
                <a:schemeClr val="bg1"/>
              </a:solidFill>
              <a:latin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2266950"/>
            <a:ext cx="1066801" cy="842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869373"/>
            <a:ext cx="1177290" cy="1177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345746"/>
            <a:ext cx="1207204" cy="12072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1" y="895350"/>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600" y="2254827"/>
            <a:ext cx="1108696" cy="842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7"/>
                                        </p:tgtEl>
                                        <p:attrNameLst>
                                          <p:attrName>style.visibility</p:attrName>
                                        </p:attrNameLst>
                                      </p:cBhvr>
                                      <p:to>
                                        <p:strVal val="visible"/>
                                      </p:to>
                                    </p:set>
                                    <p:anim calcmode="lin" valueType="num">
                                      <p:cBhvr additive="base">
                                        <p:cTn id="7" dur="500" fill="hold"/>
                                        <p:tgtEl>
                                          <p:spTgt spid="627"/>
                                        </p:tgtEl>
                                        <p:attrNameLst>
                                          <p:attrName>ppt_x</p:attrName>
                                        </p:attrNameLst>
                                      </p:cBhvr>
                                      <p:tavLst>
                                        <p:tav tm="0">
                                          <p:val>
                                            <p:strVal val="0-#ppt_w/2"/>
                                          </p:val>
                                        </p:tav>
                                        <p:tav tm="100000">
                                          <p:val>
                                            <p:strVal val="#ppt_x"/>
                                          </p:val>
                                        </p:tav>
                                      </p:tavLst>
                                    </p:anim>
                                    <p:anim calcmode="lin" valueType="num">
                                      <p:cBhvr additive="base">
                                        <p:cTn id="8" dur="500" fill="hold"/>
                                        <p:tgtEl>
                                          <p:spTgt spid="6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79"/>
          <p:cNvSpPr txBox="1">
            <a:spLocks noGrp="1"/>
          </p:cNvSpPr>
          <p:nvPr>
            <p:ph type="title"/>
          </p:nvPr>
        </p:nvSpPr>
        <p:spPr>
          <a:xfrm>
            <a:off x="1301375" y="1417650"/>
            <a:ext cx="6541200" cy="23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Times New Roman" pitchFamily="18" charset="0"/>
                <a:cs typeface="Times New Roman" pitchFamily="18" charset="0"/>
              </a:rPr>
              <a:t>Thank</a:t>
            </a:r>
            <a:br>
              <a:rPr lang="en" b="1" dirty="0">
                <a:latin typeface="Times New Roman" pitchFamily="18" charset="0"/>
                <a:cs typeface="Times New Roman" pitchFamily="18" charset="0"/>
              </a:rPr>
            </a:br>
            <a:r>
              <a:rPr lang="en" b="1" dirty="0">
                <a:solidFill>
                  <a:schemeClr val="accent2"/>
                </a:solidFill>
                <a:latin typeface="Times New Roman" pitchFamily="18" charset="0"/>
                <a:cs typeface="Times New Roman" pitchFamily="18" charset="0"/>
              </a:rPr>
              <a:t>You</a:t>
            </a:r>
            <a:endParaRPr b="1" dirty="0">
              <a:solidFill>
                <a:schemeClr val="accent2"/>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91"/>
                                        </p:tgtEl>
                                        <p:attrNameLst>
                                          <p:attrName>style.visibility</p:attrName>
                                        </p:attrNameLst>
                                      </p:cBhvr>
                                      <p:to>
                                        <p:strVal val="visible"/>
                                      </p:to>
                                    </p:set>
                                    <p:anim calcmode="lin" valueType="num">
                                      <p:cBhvr additive="base">
                                        <p:cTn id="7" dur="1500"/>
                                        <p:tgtEl>
                                          <p:spTgt spid="1191"/>
                                        </p:tgtEl>
                                        <p:attrNameLst>
                                          <p:attrName>ppt_w</p:attrName>
                                        </p:attrNameLst>
                                      </p:cBhvr>
                                      <p:tavLst>
                                        <p:tav tm="0">
                                          <p:val>
                                            <p:strVal val="0"/>
                                          </p:val>
                                        </p:tav>
                                        <p:tav tm="100000">
                                          <p:val>
                                            <p:strVal val="#ppt_w"/>
                                          </p:val>
                                        </p:tav>
                                      </p:tavLst>
                                    </p:anim>
                                    <p:anim calcmode="lin" valueType="num">
                                      <p:cBhvr additive="base">
                                        <p:cTn id="8" dur="1500"/>
                                        <p:tgtEl>
                                          <p:spTgt spid="119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2"/>
          <p:cNvSpPr txBox="1">
            <a:spLocks noGrp="1"/>
          </p:cNvSpPr>
          <p:nvPr>
            <p:ph type="subTitle" idx="1"/>
          </p:nvPr>
        </p:nvSpPr>
        <p:spPr>
          <a:xfrm>
            <a:off x="457200" y="1581150"/>
            <a:ext cx="8229600" cy="2438400"/>
          </a:xfrm>
          <a:prstGeom prst="rect">
            <a:avLst/>
          </a:prstGeom>
        </p:spPr>
        <p:txBody>
          <a:bodyPr spcFirstLastPara="1" wrap="square" lIns="91425" tIns="91425" rIns="91425" bIns="91425" anchor="t" anchorCtr="0">
            <a:noAutofit/>
          </a:bodyPr>
          <a:lstStyle/>
          <a:p>
            <a:pPr marL="0" lvl="0" indent="0"/>
            <a:r>
              <a:rPr lang="en-US" sz="4800" b="1" dirty="0">
                <a:latin typeface="Times New Roman" pitchFamily="18" charset="0"/>
                <a:cs typeface="Times New Roman" pitchFamily="18" charset="0"/>
              </a:rPr>
              <a:t>Automatic Water Level       </a:t>
            </a:r>
            <a:r>
              <a:rPr lang="en-US" sz="4800" b="1" dirty="0" smtClean="0">
                <a:latin typeface="Times New Roman" pitchFamily="18" charset="0"/>
                <a:cs typeface="Times New Roman" pitchFamily="18" charset="0"/>
              </a:rPr>
              <a:t>Indicator</a:t>
            </a:r>
            <a:endParaRPr lang="en-US" sz="4800" b="1" dirty="0">
              <a:latin typeface="Times New Roman" pitchFamily="18" charset="0"/>
              <a:cs typeface="Times New Roman" pitchFamily="18" charset="0"/>
            </a:endParaRPr>
          </a:p>
          <a:p>
            <a:pPr marL="0" lvl="0" indent="0" algn="l"/>
            <a:r>
              <a:rPr lang="en-US" sz="4800" b="1" dirty="0" smtClean="0"/>
              <a:t>          </a:t>
            </a:r>
            <a:r>
              <a:rPr lang="en-US" sz="4800" dirty="0" smtClean="0">
                <a:latin typeface="Times New Roman" pitchFamily="18" charset="0"/>
                <a:cs typeface="Times New Roman" pitchFamily="18" charset="0"/>
              </a:rPr>
              <a:t>using NAND Gate</a:t>
            </a:r>
          </a:p>
        </p:txBody>
      </p:sp>
      <p:sp>
        <p:nvSpPr>
          <p:cNvPr id="307" name="Google Shape;307;p52"/>
          <p:cNvSpPr txBox="1">
            <a:spLocks noGrp="1"/>
          </p:cNvSpPr>
          <p:nvPr>
            <p:ph type="title"/>
          </p:nvPr>
        </p:nvSpPr>
        <p:spPr>
          <a:xfrm>
            <a:off x="3124200" y="56430"/>
            <a:ext cx="3048000" cy="5834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dirty="0">
                <a:latin typeface="Times New Roman" pitchFamily="18" charset="0"/>
                <a:cs typeface="Times New Roman" pitchFamily="18" charset="0"/>
              </a:rPr>
              <a:t>Topic</a:t>
            </a:r>
            <a:endParaRPr sz="4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06">
                                            <p:txEl>
                                              <p:pRg st="0" end="0"/>
                                            </p:txEl>
                                          </p:spTgt>
                                        </p:tgtEl>
                                        <p:attrNameLst>
                                          <p:attrName>style.visibility</p:attrName>
                                        </p:attrNameLst>
                                      </p:cBhvr>
                                      <p:to>
                                        <p:strVal val="visible"/>
                                      </p:to>
                                    </p:set>
                                    <p:animEffect transition="in" filter="fade">
                                      <p:cBhvr>
                                        <p:cTn id="12" dur="1000"/>
                                        <p:tgtEl>
                                          <p:spTgt spid="306">
                                            <p:txEl>
                                              <p:pRg st="0" end="0"/>
                                            </p:txEl>
                                          </p:spTgt>
                                        </p:tgtEl>
                                      </p:cBhvr>
                                    </p:animEffect>
                                    <p:anim calcmode="lin" valueType="num">
                                      <p:cBhvr>
                                        <p:cTn id="13" dur="1000" fill="hold"/>
                                        <p:tgtEl>
                                          <p:spTgt spid="30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0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306">
                                            <p:txEl>
                                              <p:pRg st="1" end="1"/>
                                            </p:txEl>
                                          </p:spTgt>
                                        </p:tgtEl>
                                        <p:attrNameLst>
                                          <p:attrName>style.visibility</p:attrName>
                                        </p:attrNameLst>
                                      </p:cBhvr>
                                      <p:to>
                                        <p:strVal val="visible"/>
                                      </p:to>
                                    </p:set>
                                    <p:animEffect transition="in" filter="fade">
                                      <p:cBhvr>
                                        <p:cTn id="18" dur="1000"/>
                                        <p:tgtEl>
                                          <p:spTgt spid="306">
                                            <p:txEl>
                                              <p:pRg st="1" end="1"/>
                                            </p:txEl>
                                          </p:spTgt>
                                        </p:tgtEl>
                                      </p:cBhvr>
                                    </p:animEffect>
                                    <p:anim calcmode="lin" valueType="num">
                                      <p:cBhvr>
                                        <p:cTn id="19" dur="1000" fill="hold"/>
                                        <p:tgtEl>
                                          <p:spTgt spid="30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0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381000" y="285750"/>
            <a:ext cx="2286000" cy="60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Objective :</a:t>
            </a:r>
            <a:endParaRPr sz="2800" dirty="0"/>
          </a:p>
        </p:txBody>
      </p:sp>
      <p:sp>
        <p:nvSpPr>
          <p:cNvPr id="382" name="Google Shape;382;p55"/>
          <p:cNvSpPr txBox="1">
            <a:spLocks noGrp="1"/>
          </p:cNvSpPr>
          <p:nvPr>
            <p:ph type="subTitle" idx="1"/>
          </p:nvPr>
        </p:nvSpPr>
        <p:spPr>
          <a:xfrm>
            <a:off x="657225" y="1276350"/>
            <a:ext cx="8458200" cy="2514600"/>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US" sz="2400" dirty="0">
                <a:latin typeface="Times New Roman" pitchFamily="18" charset="0"/>
                <a:cs typeface="Times New Roman" pitchFamily="18" charset="0"/>
              </a:rPr>
              <a:t>To monitor the water level in a tank and provide clear indication (Empty, Half, Full) using LEDs. It helps to avoid overflow, save water, and reduce electricity wastage by giving a simple and low-cost solution with basic digital electronics.</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additive="base">
                                        <p:cTn id="7" dur="500" fill="hold"/>
                                        <p:tgtEl>
                                          <p:spTgt spid="381"/>
                                        </p:tgtEl>
                                        <p:attrNameLst>
                                          <p:attrName>ppt_x</p:attrName>
                                        </p:attrNameLst>
                                      </p:cBhvr>
                                      <p:tavLst>
                                        <p:tav tm="0">
                                          <p:val>
                                            <p:strVal val="0-#ppt_w/2"/>
                                          </p:val>
                                        </p:tav>
                                        <p:tav tm="100000">
                                          <p:val>
                                            <p:strVal val="#ppt_x"/>
                                          </p:val>
                                        </p:tav>
                                      </p:tavLst>
                                    </p:anim>
                                    <p:anim calcmode="lin" valueType="num">
                                      <p:cBhvr additive="base">
                                        <p:cTn id="8" dur="500" fill="hold"/>
                                        <p:tgtEl>
                                          <p:spTgt spid="3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82">
                                            <p:txEl>
                                              <p:pRg st="0" end="0"/>
                                            </p:txEl>
                                          </p:spTgt>
                                        </p:tgtEl>
                                        <p:attrNameLst>
                                          <p:attrName>style.visibility</p:attrName>
                                        </p:attrNameLst>
                                      </p:cBhvr>
                                      <p:to>
                                        <p:strVal val="visible"/>
                                      </p:to>
                                    </p:set>
                                    <p:animEffect transition="in" filter="wipe(up)">
                                      <p:cBhvr>
                                        <p:cTn id="12" dur="1000"/>
                                        <p:tgtEl>
                                          <p:spTgt spid="3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P spid="38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8" name="Google Shape;398;p56"/>
          <p:cNvSpPr txBox="1">
            <a:spLocks noGrp="1"/>
          </p:cNvSpPr>
          <p:nvPr>
            <p:ph type="title"/>
          </p:nvPr>
        </p:nvSpPr>
        <p:spPr>
          <a:xfrm>
            <a:off x="-533400" y="57150"/>
            <a:ext cx="7696200" cy="515100"/>
          </a:xfrm>
          <a:prstGeom prst="rect">
            <a:avLst/>
          </a:prstGeom>
        </p:spPr>
        <p:txBody>
          <a:bodyPr spcFirstLastPara="1" wrap="square" lIns="91425" tIns="91425" rIns="91425" bIns="91425" anchor="t" anchorCtr="0">
            <a:noAutofit/>
          </a:bodyPr>
          <a:lstStyle/>
          <a:p>
            <a:pPr marL="342900" lvl="0" indent="-342900">
              <a:buFont typeface="Wingdings" pitchFamily="2" charset="2"/>
              <a:buChar char="Ø"/>
            </a:pPr>
            <a:r>
              <a:rPr lang="en-US" dirty="0"/>
              <a:t>Why We Use  Automatic Water level indicator ?</a:t>
            </a:r>
            <a:endParaRPr dirty="0"/>
          </a:p>
        </p:txBody>
      </p:sp>
      <p:sp>
        <p:nvSpPr>
          <p:cNvPr id="4" name="Rectangle 3"/>
          <p:cNvSpPr/>
          <p:nvPr/>
        </p:nvSpPr>
        <p:spPr>
          <a:xfrm>
            <a:off x="609600" y="742950"/>
            <a:ext cx="2000869" cy="338554"/>
          </a:xfrm>
          <a:prstGeom prst="rect">
            <a:avLst/>
          </a:prstGeom>
        </p:spPr>
        <p:txBody>
          <a:bodyPr wrap="none">
            <a:spAutoFit/>
          </a:bodyPr>
          <a:lstStyle/>
          <a:p>
            <a:pPr lvl="0"/>
            <a:r>
              <a:rPr lang="en-US" sz="1600" b="1" dirty="0">
                <a:solidFill>
                  <a:schemeClr val="bg1"/>
                </a:solidFill>
              </a:rPr>
              <a:t>Prevent Overflow :</a:t>
            </a:r>
          </a:p>
        </p:txBody>
      </p:sp>
      <p:sp>
        <p:nvSpPr>
          <p:cNvPr id="6" name="Rectangle 5"/>
          <p:cNvSpPr/>
          <p:nvPr/>
        </p:nvSpPr>
        <p:spPr>
          <a:xfrm>
            <a:off x="1371600" y="1087219"/>
            <a:ext cx="7444885" cy="646331"/>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800" dirty="0">
                <a:solidFill>
                  <a:schemeClr val="bg1"/>
                </a:solidFill>
                <a:latin typeface="Arial" charset="0"/>
                <a:cs typeface="Arial" charset="0"/>
              </a:rPr>
              <a:t>Without an indicator, tanks often overflow and waste a lot of water.</a:t>
            </a:r>
          </a:p>
          <a:p>
            <a:pPr marL="285750" lvl="0" indent="-285750" eaLnBrk="0" fontAlgn="base" hangingPunct="0">
              <a:spcBef>
                <a:spcPct val="0"/>
              </a:spcBef>
              <a:spcAft>
                <a:spcPct val="0"/>
              </a:spcAft>
              <a:buClrTx/>
              <a:buFont typeface="Arial" pitchFamily="34" charset="0"/>
              <a:buChar char="•"/>
            </a:pPr>
            <a:r>
              <a:rPr lang="en-US" sz="1800" dirty="0">
                <a:solidFill>
                  <a:schemeClr val="bg1"/>
                </a:solidFill>
                <a:latin typeface="Arial" charset="0"/>
                <a:cs typeface="Arial" charset="0"/>
              </a:rPr>
              <a:t>This circuit shows exactly when the tank is full.</a:t>
            </a:r>
          </a:p>
        </p:txBody>
      </p:sp>
      <p:sp>
        <p:nvSpPr>
          <p:cNvPr id="59" name="Rectangle 58"/>
          <p:cNvSpPr/>
          <p:nvPr/>
        </p:nvSpPr>
        <p:spPr>
          <a:xfrm>
            <a:off x="594610" y="1770281"/>
            <a:ext cx="1714106" cy="338554"/>
          </a:xfrm>
          <a:prstGeom prst="rect">
            <a:avLst/>
          </a:prstGeom>
        </p:spPr>
        <p:txBody>
          <a:bodyPr wrap="square">
            <a:spAutoFit/>
          </a:bodyPr>
          <a:lstStyle/>
          <a:p>
            <a:r>
              <a:rPr lang="en-US" sz="1600" b="1" dirty="0">
                <a:solidFill>
                  <a:schemeClr val="bg1"/>
                </a:solidFill>
              </a:rPr>
              <a:t>Save Water :</a:t>
            </a:r>
            <a:endParaRPr lang="en-US" sz="1600" dirty="0">
              <a:solidFill>
                <a:schemeClr val="bg1"/>
              </a:solidFill>
            </a:endParaRPr>
          </a:p>
        </p:txBody>
      </p:sp>
      <p:sp>
        <p:nvSpPr>
          <p:cNvPr id="60" name="Rectangle 59"/>
          <p:cNvSpPr/>
          <p:nvPr/>
        </p:nvSpPr>
        <p:spPr>
          <a:xfrm>
            <a:off x="1371600" y="2190750"/>
            <a:ext cx="7848600" cy="369332"/>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800" dirty="0">
                <a:solidFill>
                  <a:schemeClr val="bg1"/>
                </a:solidFill>
              </a:rPr>
              <a:t>Water is precious. By knowing the level, we avoid unnecessary wastage.</a:t>
            </a:r>
            <a:endParaRPr lang="en-US" sz="1800" dirty="0">
              <a:solidFill>
                <a:schemeClr val="bg1"/>
              </a:solidFill>
              <a:latin typeface="Arial" charset="0"/>
              <a:cs typeface="Arial" charset="0"/>
            </a:endParaRPr>
          </a:p>
        </p:txBody>
      </p:sp>
      <p:sp>
        <p:nvSpPr>
          <p:cNvPr id="61" name="Rectangle 60"/>
          <p:cNvSpPr/>
          <p:nvPr/>
        </p:nvSpPr>
        <p:spPr>
          <a:xfrm>
            <a:off x="590561" y="2571750"/>
            <a:ext cx="1771639" cy="338554"/>
          </a:xfrm>
          <a:prstGeom prst="rect">
            <a:avLst/>
          </a:prstGeom>
        </p:spPr>
        <p:txBody>
          <a:bodyPr wrap="none">
            <a:spAutoFit/>
          </a:bodyPr>
          <a:lstStyle/>
          <a:p>
            <a:pPr lvl="0"/>
            <a:r>
              <a:rPr lang="en-US" sz="1600" b="1" dirty="0">
                <a:solidFill>
                  <a:schemeClr val="bg1"/>
                </a:solidFill>
              </a:rPr>
              <a:t>Save Electricity:</a:t>
            </a:r>
          </a:p>
        </p:txBody>
      </p:sp>
      <p:sp>
        <p:nvSpPr>
          <p:cNvPr id="62" name="Rectangle 61"/>
          <p:cNvSpPr/>
          <p:nvPr/>
        </p:nvSpPr>
        <p:spPr>
          <a:xfrm>
            <a:off x="1371600" y="2876550"/>
            <a:ext cx="7444885" cy="646331"/>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800" dirty="0">
                <a:solidFill>
                  <a:schemeClr val="bg1"/>
                </a:solidFill>
              </a:rPr>
              <a:t>If a motor runs even when the tank is full, electricity is wasted</a:t>
            </a:r>
            <a:r>
              <a:rPr lang="en-US" sz="1800" dirty="0">
                <a:solidFill>
                  <a:schemeClr val="bg1"/>
                </a:solidFill>
                <a:latin typeface="Arial" charset="0"/>
                <a:cs typeface="Arial" charset="0"/>
              </a:rPr>
              <a:t>.</a:t>
            </a:r>
          </a:p>
          <a:p>
            <a:pPr marL="285750" lvl="0" indent="-285750" eaLnBrk="0" fontAlgn="base" hangingPunct="0">
              <a:spcBef>
                <a:spcPct val="0"/>
              </a:spcBef>
              <a:spcAft>
                <a:spcPct val="0"/>
              </a:spcAft>
              <a:buClrTx/>
              <a:buFont typeface="Arial" pitchFamily="34" charset="0"/>
              <a:buChar char="•"/>
            </a:pPr>
            <a:r>
              <a:rPr lang="en-US" sz="1800" dirty="0">
                <a:solidFill>
                  <a:schemeClr val="bg1"/>
                </a:solidFill>
              </a:rPr>
              <a:t>This circuit helps to monitor levels and stop the motor in time</a:t>
            </a:r>
            <a:r>
              <a:rPr lang="en-US" sz="1800" dirty="0">
                <a:solidFill>
                  <a:schemeClr val="bg1"/>
                </a:solidFill>
                <a:latin typeface="Arial" charset="0"/>
                <a:cs typeface="Arial" charset="0"/>
              </a:rPr>
              <a:t>.</a:t>
            </a:r>
          </a:p>
        </p:txBody>
      </p:sp>
      <p:sp>
        <p:nvSpPr>
          <p:cNvPr id="63" name="Rectangle 62"/>
          <p:cNvSpPr/>
          <p:nvPr/>
        </p:nvSpPr>
        <p:spPr>
          <a:xfrm>
            <a:off x="588214" y="3528596"/>
            <a:ext cx="1850186" cy="338554"/>
          </a:xfrm>
          <a:prstGeom prst="rect">
            <a:avLst/>
          </a:prstGeom>
        </p:spPr>
        <p:txBody>
          <a:bodyPr wrap="none">
            <a:spAutoFit/>
          </a:bodyPr>
          <a:lstStyle/>
          <a:p>
            <a:pPr lvl="0"/>
            <a:r>
              <a:rPr lang="en-US" sz="1600" b="1" dirty="0">
                <a:solidFill>
                  <a:schemeClr val="bg1"/>
                </a:solidFill>
              </a:rPr>
              <a:t>Easy Monitoring:</a:t>
            </a:r>
          </a:p>
        </p:txBody>
      </p:sp>
      <p:sp>
        <p:nvSpPr>
          <p:cNvPr id="64" name="Rectangle 63"/>
          <p:cNvSpPr/>
          <p:nvPr/>
        </p:nvSpPr>
        <p:spPr>
          <a:xfrm>
            <a:off x="1371600" y="4019550"/>
            <a:ext cx="7444885" cy="646331"/>
          </a:xfrm>
          <a:prstGeom prst="rect">
            <a:avLst/>
          </a:prstGeom>
        </p:spPr>
        <p:txBody>
          <a:bodyPr wrap="square">
            <a:spAutoFit/>
          </a:bodyPr>
          <a:lstStyle/>
          <a:p>
            <a:pPr marL="285750" lvl="0" indent="-285750" fontAlgn="base">
              <a:spcBef>
                <a:spcPct val="0"/>
              </a:spcBef>
              <a:spcAft>
                <a:spcPct val="0"/>
              </a:spcAft>
              <a:buClrTx/>
              <a:buFont typeface="Arial" pitchFamily="34" charset="0"/>
              <a:buChar char="•"/>
            </a:pPr>
            <a:r>
              <a:rPr lang="en-US" sz="1800" dirty="0">
                <a:solidFill>
                  <a:schemeClr val="bg1"/>
                </a:solidFill>
              </a:rPr>
              <a:t>LEDs clearly show whether the tank is empty, half, or full.</a:t>
            </a:r>
          </a:p>
          <a:p>
            <a:pPr marL="285750" lvl="0" indent="-285750" fontAlgn="base">
              <a:spcBef>
                <a:spcPct val="0"/>
              </a:spcBef>
              <a:spcAft>
                <a:spcPct val="0"/>
              </a:spcAft>
              <a:buClrTx/>
              <a:buFont typeface="Arial" pitchFamily="34" charset="0"/>
              <a:buChar char="•"/>
            </a:pPr>
            <a:r>
              <a:rPr lang="en-US" sz="1800" dirty="0">
                <a:solidFill>
                  <a:schemeClr val="bg1"/>
                </a:solidFill>
              </a:rPr>
              <a:t>No need to manually check the tank again and again.</a:t>
            </a:r>
            <a:endParaRPr lang="en-US" sz="1800" dirty="0">
              <a:solidFill>
                <a:schemeClr val="bg1"/>
              </a:solidFill>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barn(inVertical)">
                                      <p:cBhvr>
                                        <p:cTn id="7" dur="750"/>
                                        <p:tgtEl>
                                          <p:spTgt spid="398"/>
                                        </p:tgtEl>
                                      </p:cBhvr>
                                    </p:animEffect>
                                  </p:childTnLst>
                                </p:cTn>
                              </p:par>
                            </p:childTnLst>
                          </p:cTn>
                        </p:par>
                        <p:par>
                          <p:cTn id="8" fill="hold">
                            <p:stCondLst>
                              <p:cond delay="75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750"/>
                            </p:stCondLst>
                            <p:childTnLst>
                              <p:par>
                                <p:cTn id="19" presetID="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0-#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2"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1+#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childTnLst>
                          </p:cTn>
                        </p:par>
                        <p:par>
                          <p:cTn id="28" fill="hold">
                            <p:stCondLst>
                              <p:cond delay="2750"/>
                            </p:stCondLst>
                            <p:childTnLst>
                              <p:par>
                                <p:cTn id="29" presetID="2" presetClass="entr" presetSubtype="8"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0-#ppt_w/2"/>
                                          </p:val>
                                        </p:tav>
                                        <p:tav tm="100000">
                                          <p:val>
                                            <p:strVal val="#ppt_x"/>
                                          </p:val>
                                        </p:tav>
                                      </p:tavLst>
                                    </p:anim>
                                    <p:anim calcmode="lin" valueType="num">
                                      <p:cBhvr additive="base">
                                        <p:cTn id="32" dur="500" fill="hold"/>
                                        <p:tgtEl>
                                          <p:spTgt spid="61"/>
                                        </p:tgtEl>
                                        <p:attrNameLst>
                                          <p:attrName>ppt_y</p:attrName>
                                        </p:attrNameLst>
                                      </p:cBhvr>
                                      <p:tavLst>
                                        <p:tav tm="0">
                                          <p:val>
                                            <p:strVal val="#ppt_y"/>
                                          </p:val>
                                        </p:tav>
                                        <p:tav tm="100000">
                                          <p:val>
                                            <p:strVal val="#ppt_y"/>
                                          </p:val>
                                        </p:tav>
                                      </p:tavLst>
                                    </p:anim>
                                  </p:childTnLst>
                                </p:cTn>
                              </p:par>
                            </p:childTnLst>
                          </p:cTn>
                        </p:par>
                        <p:par>
                          <p:cTn id="33" fill="hold">
                            <p:stCondLst>
                              <p:cond delay="3250"/>
                            </p:stCondLst>
                            <p:childTnLst>
                              <p:par>
                                <p:cTn id="34" presetID="2" presetClass="entr" presetSubtype="2"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500" fill="hold"/>
                                        <p:tgtEl>
                                          <p:spTgt spid="62"/>
                                        </p:tgtEl>
                                        <p:attrNameLst>
                                          <p:attrName>ppt_x</p:attrName>
                                        </p:attrNameLst>
                                      </p:cBhvr>
                                      <p:tavLst>
                                        <p:tav tm="0">
                                          <p:val>
                                            <p:strVal val="1+#ppt_w/2"/>
                                          </p:val>
                                        </p:tav>
                                        <p:tav tm="100000">
                                          <p:val>
                                            <p:strVal val="#ppt_x"/>
                                          </p:val>
                                        </p:tav>
                                      </p:tavLst>
                                    </p:anim>
                                    <p:anim calcmode="lin" valueType="num">
                                      <p:cBhvr additive="base">
                                        <p:cTn id="37" dur="500" fill="hold"/>
                                        <p:tgtEl>
                                          <p:spTgt spid="62"/>
                                        </p:tgtEl>
                                        <p:attrNameLst>
                                          <p:attrName>ppt_y</p:attrName>
                                        </p:attrNameLst>
                                      </p:cBhvr>
                                      <p:tavLst>
                                        <p:tav tm="0">
                                          <p:val>
                                            <p:strVal val="#ppt_y"/>
                                          </p:val>
                                        </p:tav>
                                        <p:tav tm="100000">
                                          <p:val>
                                            <p:strVal val="#ppt_y"/>
                                          </p:val>
                                        </p:tav>
                                      </p:tavLst>
                                    </p:anim>
                                  </p:childTnLst>
                                </p:cTn>
                              </p:par>
                            </p:childTnLst>
                          </p:cTn>
                        </p:par>
                        <p:par>
                          <p:cTn id="38" fill="hold">
                            <p:stCondLst>
                              <p:cond delay="3750"/>
                            </p:stCondLst>
                            <p:childTnLst>
                              <p:par>
                                <p:cTn id="39" presetID="2" presetClass="entr" presetSubtype="8"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0-#ppt_w/2"/>
                                          </p:val>
                                        </p:tav>
                                        <p:tav tm="100000">
                                          <p:val>
                                            <p:strVal val="#ppt_x"/>
                                          </p:val>
                                        </p:tav>
                                      </p:tavLst>
                                    </p:anim>
                                    <p:anim calcmode="lin" valueType="num">
                                      <p:cBhvr additive="base">
                                        <p:cTn id="42" dur="500" fill="hold"/>
                                        <p:tgtEl>
                                          <p:spTgt spid="63"/>
                                        </p:tgtEl>
                                        <p:attrNameLst>
                                          <p:attrName>ppt_y</p:attrName>
                                        </p:attrNameLst>
                                      </p:cBhvr>
                                      <p:tavLst>
                                        <p:tav tm="0">
                                          <p:val>
                                            <p:strVal val="#ppt_y"/>
                                          </p:val>
                                        </p:tav>
                                        <p:tav tm="100000">
                                          <p:val>
                                            <p:strVal val="#ppt_y"/>
                                          </p:val>
                                        </p:tav>
                                      </p:tavLst>
                                    </p:anim>
                                  </p:childTnLst>
                                </p:cTn>
                              </p:par>
                            </p:childTnLst>
                          </p:cTn>
                        </p:par>
                        <p:par>
                          <p:cTn id="43" fill="hold">
                            <p:stCondLst>
                              <p:cond delay="4250"/>
                            </p:stCondLst>
                            <p:childTnLst>
                              <p:par>
                                <p:cTn id="44" presetID="2" presetClass="entr" presetSubtype="2"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additive="base">
                                        <p:cTn id="46" dur="500" fill="hold"/>
                                        <p:tgtEl>
                                          <p:spTgt spid="64"/>
                                        </p:tgtEl>
                                        <p:attrNameLst>
                                          <p:attrName>ppt_x</p:attrName>
                                        </p:attrNameLst>
                                      </p:cBhvr>
                                      <p:tavLst>
                                        <p:tav tm="0">
                                          <p:val>
                                            <p:strVal val="1+#ppt_w/2"/>
                                          </p:val>
                                        </p:tav>
                                        <p:tav tm="100000">
                                          <p:val>
                                            <p:strVal val="#ppt_x"/>
                                          </p:val>
                                        </p:tav>
                                      </p:tavLst>
                                    </p:anim>
                                    <p:anim calcmode="lin" valueType="num">
                                      <p:cBhvr additive="base">
                                        <p:cTn id="4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4" grpId="0"/>
      <p:bldP spid="6" grpId="0"/>
      <p:bldP spid="59" grpId="0"/>
      <p:bldP spid="60" grpId="0"/>
      <p:bldP spid="61" grpId="0"/>
      <p:bldP spid="62" grpId="0"/>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7"/>
          <p:cNvSpPr txBox="1">
            <a:spLocks noGrp="1"/>
          </p:cNvSpPr>
          <p:nvPr>
            <p:ph type="title"/>
          </p:nvPr>
        </p:nvSpPr>
        <p:spPr>
          <a:xfrm>
            <a:off x="76200" y="36368"/>
            <a:ext cx="4419600" cy="765600"/>
          </a:xfrm>
          <a:prstGeom prst="rect">
            <a:avLst/>
          </a:prstGeom>
        </p:spPr>
        <p:txBody>
          <a:bodyPr spcFirstLastPara="1" wrap="square" lIns="91425" tIns="91425" rIns="91425" bIns="91425" anchor="ctr" anchorCtr="0">
            <a:noAutofit/>
          </a:bodyPr>
          <a:lstStyle/>
          <a:p>
            <a:pPr lvl="0"/>
            <a:r>
              <a:rPr lang="en-US" sz="2400" b="1" dirty="0" smtClean="0"/>
              <a:t>Required Components </a:t>
            </a:r>
            <a:r>
              <a:rPr lang="en-US" sz="2400" b="1" dirty="0"/>
              <a:t>:</a:t>
            </a:r>
            <a:endParaRPr sz="2400" dirty="0"/>
          </a:p>
        </p:txBody>
      </p:sp>
      <p:sp>
        <p:nvSpPr>
          <p:cNvPr id="453" name="Google Shape;453;p57"/>
          <p:cNvSpPr txBox="1">
            <a:spLocks noGrp="1"/>
          </p:cNvSpPr>
          <p:nvPr>
            <p:ph type="subTitle" idx="1"/>
          </p:nvPr>
        </p:nvSpPr>
        <p:spPr>
          <a:xfrm>
            <a:off x="457200" y="819150"/>
            <a:ext cx="4191000" cy="32004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Font typeface="Arial" pitchFamily="34" charset="0"/>
              <a:buChar char="•"/>
            </a:pPr>
            <a:r>
              <a:rPr lang="en" sz="2400" dirty="0">
                <a:latin typeface="Times New Roman" pitchFamily="18" charset="0"/>
                <a:cs typeface="Times New Roman" pitchFamily="18" charset="0"/>
              </a:rPr>
              <a:t>NAND Gate IC-7400</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Resistor’s-(10k,10k,100ohm)</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Led-(Red,Green,Yellow)</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Battery-9v</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Buzzer</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Jumper wire’s</a:t>
            </a:r>
          </a:p>
          <a:p>
            <a:pPr marL="342900" lvl="0" algn="l" rtl="0">
              <a:spcBef>
                <a:spcPts val="0"/>
              </a:spcBef>
              <a:spcAft>
                <a:spcPts val="0"/>
              </a:spcAft>
              <a:buFont typeface="Arial" pitchFamily="34" charset="0"/>
              <a:buChar char="•"/>
            </a:pPr>
            <a:r>
              <a:rPr lang="en-US" sz="2400" dirty="0">
                <a:latin typeface="Times New Roman" pitchFamily="18" charset="0"/>
                <a:cs typeface="Times New Roman" pitchFamily="18" charset="0"/>
              </a:rPr>
              <a:t>Some Wire’s</a:t>
            </a:r>
          </a:p>
          <a:p>
            <a:pPr marL="342900" lvl="0">
              <a:buFont typeface="Arial" pitchFamily="34" charset="0"/>
              <a:buChar char="•"/>
            </a:pPr>
            <a:r>
              <a:rPr lang="en-US" sz="2400" dirty="0">
                <a:latin typeface="Times New Roman" pitchFamily="18" charset="0"/>
                <a:cs typeface="Times New Roman" pitchFamily="18" charset="0"/>
              </a:rPr>
              <a:t>Breadboard</a:t>
            </a:r>
            <a:endParaRPr sz="2400"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475" y="659680"/>
            <a:ext cx="1610797"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430" y="1733550"/>
            <a:ext cx="1568370" cy="8918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1733551"/>
            <a:ext cx="1600200" cy="8918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659680"/>
            <a:ext cx="1600200" cy="91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794" y="2800352"/>
            <a:ext cx="1479812" cy="8918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6073" y="2777839"/>
            <a:ext cx="1600200" cy="838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3000" y="3844639"/>
            <a:ext cx="1600200" cy="9210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61675" y="3844639"/>
            <a:ext cx="1479812" cy="9210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anim calcmode="lin" valueType="num">
                                      <p:cBhvr additive="base">
                                        <p:cTn id="7" dur="500" fill="hold"/>
                                        <p:tgtEl>
                                          <p:spTgt spid="45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Effect transition="in" filter="fade">
                                      <p:cBhvr>
                                        <p:cTn id="14" dur="1000"/>
                                        <p:tgtEl>
                                          <p:spTgt spid="2"/>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453">
                                            <p:txEl>
                                              <p:pRg st="1" end="1"/>
                                            </p:txEl>
                                          </p:spTgt>
                                        </p:tgtEl>
                                        <p:attrNameLst>
                                          <p:attrName>style.visibility</p:attrName>
                                        </p:attrNameLst>
                                      </p:cBhvr>
                                      <p:to>
                                        <p:strVal val="visible"/>
                                      </p:to>
                                    </p:set>
                                    <p:anim calcmode="lin" valueType="num">
                                      <p:cBhvr additive="base">
                                        <p:cTn id="18" dur="500" fill="hold"/>
                                        <p:tgtEl>
                                          <p:spTgt spid="453">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53">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fltVal val="0"/>
                                          </p:val>
                                        </p:tav>
                                        <p:tav tm="100000">
                                          <p:val>
                                            <p:strVal val="#ppt_w"/>
                                          </p:val>
                                        </p:tav>
                                      </p:tavLst>
                                    </p:anim>
                                    <p:anim calcmode="lin" valueType="num">
                                      <p:cBhvr>
                                        <p:cTn id="24" dur="1000" fill="hold"/>
                                        <p:tgtEl>
                                          <p:spTgt spid="15"/>
                                        </p:tgtEl>
                                        <p:attrNameLst>
                                          <p:attrName>ppt_h</p:attrName>
                                        </p:attrNameLst>
                                      </p:cBhvr>
                                      <p:tavLst>
                                        <p:tav tm="0">
                                          <p:val>
                                            <p:fltVal val="0"/>
                                          </p:val>
                                        </p:tav>
                                        <p:tav tm="100000">
                                          <p:val>
                                            <p:strVal val="#ppt_h"/>
                                          </p:val>
                                        </p:tav>
                                      </p:tavLst>
                                    </p:anim>
                                    <p:animEffect transition="in" filter="fade">
                                      <p:cBhvr>
                                        <p:cTn id="25" dur="1000"/>
                                        <p:tgtEl>
                                          <p:spTgt spid="15"/>
                                        </p:tgtEl>
                                      </p:cBhvr>
                                    </p:animEffect>
                                  </p:childTnLst>
                                </p:cTn>
                              </p:par>
                            </p:childTnLst>
                          </p:cTn>
                        </p:par>
                        <p:par>
                          <p:cTn id="26" fill="hold">
                            <p:stCondLst>
                              <p:cond delay="3000"/>
                            </p:stCondLst>
                            <p:childTnLst>
                              <p:par>
                                <p:cTn id="27" presetID="2" presetClass="entr" presetSubtype="8" fill="hold" nodeType="afterEffect">
                                  <p:stCondLst>
                                    <p:cond delay="0"/>
                                  </p:stCondLst>
                                  <p:childTnLst>
                                    <p:set>
                                      <p:cBhvr>
                                        <p:cTn id="28" dur="1" fill="hold">
                                          <p:stCondLst>
                                            <p:cond delay="0"/>
                                          </p:stCondLst>
                                        </p:cTn>
                                        <p:tgtEl>
                                          <p:spTgt spid="453">
                                            <p:txEl>
                                              <p:pRg st="2" end="2"/>
                                            </p:txEl>
                                          </p:spTgt>
                                        </p:tgtEl>
                                        <p:attrNameLst>
                                          <p:attrName>style.visibility</p:attrName>
                                        </p:attrNameLst>
                                      </p:cBhvr>
                                      <p:to>
                                        <p:strVal val="visible"/>
                                      </p:to>
                                    </p:set>
                                    <p:anim calcmode="lin" valueType="num">
                                      <p:cBhvr additive="base">
                                        <p:cTn id="29" dur="500" fill="hold"/>
                                        <p:tgtEl>
                                          <p:spTgt spid="453">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53">
                                            <p:txEl>
                                              <p:pRg st="2" end="2"/>
                                            </p:txEl>
                                          </p:spTgt>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53" presetClass="entr" presetSubtype="16"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fltVal val="0"/>
                                          </p:val>
                                        </p:tav>
                                        <p:tav tm="100000">
                                          <p:val>
                                            <p:strVal val="#ppt_w"/>
                                          </p:val>
                                        </p:tav>
                                      </p:tavLst>
                                    </p:anim>
                                    <p:anim calcmode="lin" valueType="num">
                                      <p:cBhvr>
                                        <p:cTn id="35" dur="1000" fill="hold"/>
                                        <p:tgtEl>
                                          <p:spTgt spid="14"/>
                                        </p:tgtEl>
                                        <p:attrNameLst>
                                          <p:attrName>ppt_h</p:attrName>
                                        </p:attrNameLst>
                                      </p:cBhvr>
                                      <p:tavLst>
                                        <p:tav tm="0">
                                          <p:val>
                                            <p:fltVal val="0"/>
                                          </p:val>
                                        </p:tav>
                                        <p:tav tm="100000">
                                          <p:val>
                                            <p:strVal val="#ppt_h"/>
                                          </p:val>
                                        </p:tav>
                                      </p:tavLst>
                                    </p:anim>
                                    <p:animEffect transition="in" filter="fade">
                                      <p:cBhvr>
                                        <p:cTn id="36" dur="1000"/>
                                        <p:tgtEl>
                                          <p:spTgt spid="14"/>
                                        </p:tgtEl>
                                      </p:cBhvr>
                                    </p:animEffect>
                                  </p:childTnLst>
                                </p:cTn>
                              </p:par>
                            </p:childTnLst>
                          </p:cTn>
                        </p:par>
                        <p:par>
                          <p:cTn id="37" fill="hold">
                            <p:stCondLst>
                              <p:cond delay="4500"/>
                            </p:stCondLst>
                            <p:childTnLst>
                              <p:par>
                                <p:cTn id="38" presetID="2" presetClass="entr" presetSubtype="8" fill="hold" nodeType="afterEffect">
                                  <p:stCondLst>
                                    <p:cond delay="0"/>
                                  </p:stCondLst>
                                  <p:childTnLst>
                                    <p:set>
                                      <p:cBhvr>
                                        <p:cTn id="39" dur="1" fill="hold">
                                          <p:stCondLst>
                                            <p:cond delay="0"/>
                                          </p:stCondLst>
                                        </p:cTn>
                                        <p:tgtEl>
                                          <p:spTgt spid="453">
                                            <p:txEl>
                                              <p:pRg st="3" end="3"/>
                                            </p:txEl>
                                          </p:spTgt>
                                        </p:tgtEl>
                                        <p:attrNameLst>
                                          <p:attrName>style.visibility</p:attrName>
                                        </p:attrNameLst>
                                      </p:cBhvr>
                                      <p:to>
                                        <p:strVal val="visible"/>
                                      </p:to>
                                    </p:set>
                                    <p:anim calcmode="lin" valueType="num">
                                      <p:cBhvr additive="base">
                                        <p:cTn id="40" dur="500" fill="hold"/>
                                        <p:tgtEl>
                                          <p:spTgt spid="453">
                                            <p:txEl>
                                              <p:pRg st="3" end="3"/>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53">
                                            <p:txEl>
                                              <p:pRg st="3" end="3"/>
                                            </p:txEl>
                                          </p:spTgt>
                                        </p:tgtEl>
                                        <p:attrNameLst>
                                          <p:attrName>ppt_y</p:attrName>
                                        </p:attrNameLst>
                                      </p:cBhvr>
                                      <p:tavLst>
                                        <p:tav tm="0">
                                          <p:val>
                                            <p:strVal val="#ppt_y"/>
                                          </p:val>
                                        </p:tav>
                                        <p:tav tm="100000">
                                          <p:val>
                                            <p:strVal val="#ppt_y"/>
                                          </p:val>
                                        </p:tav>
                                      </p:tavLst>
                                    </p:anim>
                                  </p:childTnLst>
                                </p:cTn>
                              </p:par>
                            </p:childTnLst>
                          </p:cTn>
                        </p:par>
                        <p:par>
                          <p:cTn id="42" fill="hold">
                            <p:stCondLst>
                              <p:cond delay="500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000" fill="hold"/>
                                        <p:tgtEl>
                                          <p:spTgt spid="13"/>
                                        </p:tgtEl>
                                        <p:attrNameLst>
                                          <p:attrName>ppt_w</p:attrName>
                                        </p:attrNameLst>
                                      </p:cBhvr>
                                      <p:tavLst>
                                        <p:tav tm="0">
                                          <p:val>
                                            <p:fltVal val="0"/>
                                          </p:val>
                                        </p:tav>
                                        <p:tav tm="100000">
                                          <p:val>
                                            <p:strVal val="#ppt_w"/>
                                          </p:val>
                                        </p:tav>
                                      </p:tavLst>
                                    </p:anim>
                                    <p:anim calcmode="lin" valueType="num">
                                      <p:cBhvr>
                                        <p:cTn id="46" dur="1000" fill="hold"/>
                                        <p:tgtEl>
                                          <p:spTgt spid="13"/>
                                        </p:tgtEl>
                                        <p:attrNameLst>
                                          <p:attrName>ppt_h</p:attrName>
                                        </p:attrNameLst>
                                      </p:cBhvr>
                                      <p:tavLst>
                                        <p:tav tm="0">
                                          <p:val>
                                            <p:fltVal val="0"/>
                                          </p:val>
                                        </p:tav>
                                        <p:tav tm="100000">
                                          <p:val>
                                            <p:strVal val="#ppt_h"/>
                                          </p:val>
                                        </p:tav>
                                      </p:tavLst>
                                    </p:anim>
                                    <p:animEffect transition="in" filter="fade">
                                      <p:cBhvr>
                                        <p:cTn id="47" dur="1000"/>
                                        <p:tgtEl>
                                          <p:spTgt spid="13"/>
                                        </p:tgtEl>
                                      </p:cBhvr>
                                    </p:animEffect>
                                  </p:childTnLst>
                                </p:cTn>
                              </p:par>
                            </p:childTnLst>
                          </p:cTn>
                        </p:par>
                        <p:par>
                          <p:cTn id="48" fill="hold">
                            <p:stCondLst>
                              <p:cond delay="6000"/>
                            </p:stCondLst>
                            <p:childTnLst>
                              <p:par>
                                <p:cTn id="49" presetID="2" presetClass="entr" presetSubtype="8" fill="hold" nodeType="afterEffect">
                                  <p:stCondLst>
                                    <p:cond delay="0"/>
                                  </p:stCondLst>
                                  <p:childTnLst>
                                    <p:set>
                                      <p:cBhvr>
                                        <p:cTn id="50" dur="1" fill="hold">
                                          <p:stCondLst>
                                            <p:cond delay="0"/>
                                          </p:stCondLst>
                                        </p:cTn>
                                        <p:tgtEl>
                                          <p:spTgt spid="453">
                                            <p:txEl>
                                              <p:pRg st="4" end="4"/>
                                            </p:txEl>
                                          </p:spTgt>
                                        </p:tgtEl>
                                        <p:attrNameLst>
                                          <p:attrName>style.visibility</p:attrName>
                                        </p:attrNameLst>
                                      </p:cBhvr>
                                      <p:to>
                                        <p:strVal val="visible"/>
                                      </p:to>
                                    </p:set>
                                    <p:anim calcmode="lin" valueType="num">
                                      <p:cBhvr additive="base">
                                        <p:cTn id="51" dur="500" fill="hold"/>
                                        <p:tgtEl>
                                          <p:spTgt spid="453">
                                            <p:txEl>
                                              <p:pRg st="4" end="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53">
                                            <p:txEl>
                                              <p:pRg st="4" end="4"/>
                                            </p:txEl>
                                          </p:spTgt>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53" presetClass="entr" presetSubtype="16"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1000" fill="hold"/>
                                        <p:tgtEl>
                                          <p:spTgt spid="17"/>
                                        </p:tgtEl>
                                        <p:attrNameLst>
                                          <p:attrName>ppt_w</p:attrName>
                                        </p:attrNameLst>
                                      </p:cBhvr>
                                      <p:tavLst>
                                        <p:tav tm="0">
                                          <p:val>
                                            <p:fltVal val="0"/>
                                          </p:val>
                                        </p:tav>
                                        <p:tav tm="100000">
                                          <p:val>
                                            <p:strVal val="#ppt_w"/>
                                          </p:val>
                                        </p:tav>
                                      </p:tavLst>
                                    </p:anim>
                                    <p:anim calcmode="lin" valueType="num">
                                      <p:cBhvr>
                                        <p:cTn id="57" dur="1000" fill="hold"/>
                                        <p:tgtEl>
                                          <p:spTgt spid="17"/>
                                        </p:tgtEl>
                                        <p:attrNameLst>
                                          <p:attrName>ppt_h</p:attrName>
                                        </p:attrNameLst>
                                      </p:cBhvr>
                                      <p:tavLst>
                                        <p:tav tm="0">
                                          <p:val>
                                            <p:fltVal val="0"/>
                                          </p:val>
                                        </p:tav>
                                        <p:tav tm="100000">
                                          <p:val>
                                            <p:strVal val="#ppt_h"/>
                                          </p:val>
                                        </p:tav>
                                      </p:tavLst>
                                    </p:anim>
                                    <p:animEffect transition="in" filter="fade">
                                      <p:cBhvr>
                                        <p:cTn id="58" dur="1000"/>
                                        <p:tgtEl>
                                          <p:spTgt spid="17"/>
                                        </p:tgtEl>
                                      </p:cBhvr>
                                    </p:animEffect>
                                  </p:childTnLst>
                                </p:cTn>
                              </p:par>
                            </p:childTnLst>
                          </p:cTn>
                        </p:par>
                        <p:par>
                          <p:cTn id="59" fill="hold">
                            <p:stCondLst>
                              <p:cond delay="7500"/>
                            </p:stCondLst>
                            <p:childTnLst>
                              <p:par>
                                <p:cTn id="60" presetID="2" presetClass="entr" presetSubtype="8" fill="hold" nodeType="afterEffect">
                                  <p:stCondLst>
                                    <p:cond delay="0"/>
                                  </p:stCondLst>
                                  <p:childTnLst>
                                    <p:set>
                                      <p:cBhvr>
                                        <p:cTn id="61" dur="1" fill="hold">
                                          <p:stCondLst>
                                            <p:cond delay="0"/>
                                          </p:stCondLst>
                                        </p:cTn>
                                        <p:tgtEl>
                                          <p:spTgt spid="453">
                                            <p:txEl>
                                              <p:pRg st="5" end="5"/>
                                            </p:txEl>
                                          </p:spTgt>
                                        </p:tgtEl>
                                        <p:attrNameLst>
                                          <p:attrName>style.visibility</p:attrName>
                                        </p:attrNameLst>
                                      </p:cBhvr>
                                      <p:to>
                                        <p:strVal val="visible"/>
                                      </p:to>
                                    </p:set>
                                    <p:anim calcmode="lin" valueType="num">
                                      <p:cBhvr additive="base">
                                        <p:cTn id="62" dur="500" fill="hold"/>
                                        <p:tgtEl>
                                          <p:spTgt spid="453">
                                            <p:txEl>
                                              <p:pRg st="5" end="5"/>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453">
                                            <p:txEl>
                                              <p:pRg st="5" end="5"/>
                                            </p:txEl>
                                          </p:spTgt>
                                        </p:tgtEl>
                                        <p:attrNameLst>
                                          <p:attrName>ppt_y</p:attrName>
                                        </p:attrNameLst>
                                      </p:cBhvr>
                                      <p:tavLst>
                                        <p:tav tm="0">
                                          <p:val>
                                            <p:strVal val="#ppt_y"/>
                                          </p:val>
                                        </p:tav>
                                        <p:tav tm="100000">
                                          <p:val>
                                            <p:strVal val="#ppt_y"/>
                                          </p:val>
                                        </p:tav>
                                      </p:tavLst>
                                    </p:anim>
                                  </p:childTnLst>
                                </p:cTn>
                              </p:par>
                            </p:childTnLst>
                          </p:cTn>
                        </p:par>
                        <p:par>
                          <p:cTn id="64" fill="hold">
                            <p:stCondLst>
                              <p:cond delay="8000"/>
                            </p:stCondLst>
                            <p:childTnLst>
                              <p:par>
                                <p:cTn id="65" presetID="53" presetClass="entr" presetSubtype="16"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fltVal val="0"/>
                                          </p:val>
                                        </p:tav>
                                        <p:tav tm="100000">
                                          <p:val>
                                            <p:strVal val="#ppt_w"/>
                                          </p:val>
                                        </p:tav>
                                      </p:tavLst>
                                    </p:anim>
                                    <p:anim calcmode="lin" valueType="num">
                                      <p:cBhvr>
                                        <p:cTn id="68" dur="1000" fill="hold"/>
                                        <p:tgtEl>
                                          <p:spTgt spid="16"/>
                                        </p:tgtEl>
                                        <p:attrNameLst>
                                          <p:attrName>ppt_h</p:attrName>
                                        </p:attrNameLst>
                                      </p:cBhvr>
                                      <p:tavLst>
                                        <p:tav tm="0">
                                          <p:val>
                                            <p:fltVal val="0"/>
                                          </p:val>
                                        </p:tav>
                                        <p:tav tm="100000">
                                          <p:val>
                                            <p:strVal val="#ppt_h"/>
                                          </p:val>
                                        </p:tav>
                                      </p:tavLst>
                                    </p:anim>
                                    <p:animEffect transition="in" filter="fade">
                                      <p:cBhvr>
                                        <p:cTn id="69" dur="1000"/>
                                        <p:tgtEl>
                                          <p:spTgt spid="16"/>
                                        </p:tgtEl>
                                      </p:cBhvr>
                                    </p:animEffect>
                                  </p:childTnLst>
                                </p:cTn>
                              </p:par>
                            </p:childTnLst>
                          </p:cTn>
                        </p:par>
                        <p:par>
                          <p:cTn id="70" fill="hold">
                            <p:stCondLst>
                              <p:cond delay="9000"/>
                            </p:stCondLst>
                            <p:childTnLst>
                              <p:par>
                                <p:cTn id="71" presetID="2" presetClass="entr" presetSubtype="8" fill="hold" nodeType="afterEffect">
                                  <p:stCondLst>
                                    <p:cond delay="0"/>
                                  </p:stCondLst>
                                  <p:childTnLst>
                                    <p:set>
                                      <p:cBhvr>
                                        <p:cTn id="72" dur="1" fill="hold">
                                          <p:stCondLst>
                                            <p:cond delay="0"/>
                                          </p:stCondLst>
                                        </p:cTn>
                                        <p:tgtEl>
                                          <p:spTgt spid="453">
                                            <p:txEl>
                                              <p:pRg st="6" end="6"/>
                                            </p:txEl>
                                          </p:spTgt>
                                        </p:tgtEl>
                                        <p:attrNameLst>
                                          <p:attrName>style.visibility</p:attrName>
                                        </p:attrNameLst>
                                      </p:cBhvr>
                                      <p:to>
                                        <p:strVal val="visible"/>
                                      </p:to>
                                    </p:set>
                                    <p:anim calcmode="lin" valueType="num">
                                      <p:cBhvr additive="base">
                                        <p:cTn id="73" dur="500" fill="hold"/>
                                        <p:tgtEl>
                                          <p:spTgt spid="453">
                                            <p:txEl>
                                              <p:pRg st="6" end="6"/>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453">
                                            <p:txEl>
                                              <p:pRg st="6" end="6"/>
                                            </p:txEl>
                                          </p:spTgt>
                                        </p:tgtEl>
                                        <p:attrNameLst>
                                          <p:attrName>ppt_y</p:attrName>
                                        </p:attrNameLst>
                                      </p:cBhvr>
                                      <p:tavLst>
                                        <p:tav tm="0">
                                          <p:val>
                                            <p:strVal val="#ppt_y"/>
                                          </p:val>
                                        </p:tav>
                                        <p:tav tm="100000">
                                          <p:val>
                                            <p:strVal val="#ppt_y"/>
                                          </p:val>
                                        </p:tav>
                                      </p:tavLst>
                                    </p:anim>
                                  </p:childTnLst>
                                </p:cTn>
                              </p:par>
                            </p:childTnLst>
                          </p:cTn>
                        </p:par>
                        <p:par>
                          <p:cTn id="75" fill="hold">
                            <p:stCondLst>
                              <p:cond delay="9500"/>
                            </p:stCondLst>
                            <p:childTnLst>
                              <p:par>
                                <p:cTn id="76" presetID="53" presetClass="entr" presetSubtype="16"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1000" fill="hold"/>
                                        <p:tgtEl>
                                          <p:spTgt spid="18"/>
                                        </p:tgtEl>
                                        <p:attrNameLst>
                                          <p:attrName>ppt_w</p:attrName>
                                        </p:attrNameLst>
                                      </p:cBhvr>
                                      <p:tavLst>
                                        <p:tav tm="0">
                                          <p:val>
                                            <p:fltVal val="0"/>
                                          </p:val>
                                        </p:tav>
                                        <p:tav tm="100000">
                                          <p:val>
                                            <p:strVal val="#ppt_w"/>
                                          </p:val>
                                        </p:tav>
                                      </p:tavLst>
                                    </p:anim>
                                    <p:anim calcmode="lin" valueType="num">
                                      <p:cBhvr>
                                        <p:cTn id="79" dur="1000" fill="hold"/>
                                        <p:tgtEl>
                                          <p:spTgt spid="18"/>
                                        </p:tgtEl>
                                        <p:attrNameLst>
                                          <p:attrName>ppt_h</p:attrName>
                                        </p:attrNameLst>
                                      </p:cBhvr>
                                      <p:tavLst>
                                        <p:tav tm="0">
                                          <p:val>
                                            <p:fltVal val="0"/>
                                          </p:val>
                                        </p:tav>
                                        <p:tav tm="100000">
                                          <p:val>
                                            <p:strVal val="#ppt_h"/>
                                          </p:val>
                                        </p:tav>
                                      </p:tavLst>
                                    </p:anim>
                                    <p:animEffect transition="in" filter="fade">
                                      <p:cBhvr>
                                        <p:cTn id="80" dur="1000"/>
                                        <p:tgtEl>
                                          <p:spTgt spid="18"/>
                                        </p:tgtEl>
                                      </p:cBhvr>
                                    </p:animEffect>
                                  </p:childTnLst>
                                </p:cTn>
                              </p:par>
                            </p:childTnLst>
                          </p:cTn>
                        </p:par>
                        <p:par>
                          <p:cTn id="81" fill="hold">
                            <p:stCondLst>
                              <p:cond delay="10500"/>
                            </p:stCondLst>
                            <p:childTnLst>
                              <p:par>
                                <p:cTn id="82" presetID="2" presetClass="entr" presetSubtype="8" fill="hold" nodeType="afterEffect">
                                  <p:stCondLst>
                                    <p:cond delay="0"/>
                                  </p:stCondLst>
                                  <p:childTnLst>
                                    <p:set>
                                      <p:cBhvr>
                                        <p:cTn id="83" dur="1" fill="hold">
                                          <p:stCondLst>
                                            <p:cond delay="0"/>
                                          </p:stCondLst>
                                        </p:cTn>
                                        <p:tgtEl>
                                          <p:spTgt spid="453">
                                            <p:txEl>
                                              <p:pRg st="7" end="7"/>
                                            </p:txEl>
                                          </p:spTgt>
                                        </p:tgtEl>
                                        <p:attrNameLst>
                                          <p:attrName>style.visibility</p:attrName>
                                        </p:attrNameLst>
                                      </p:cBhvr>
                                      <p:to>
                                        <p:strVal val="visible"/>
                                      </p:to>
                                    </p:set>
                                    <p:anim calcmode="lin" valueType="num">
                                      <p:cBhvr additive="base">
                                        <p:cTn id="84" dur="500" fill="hold"/>
                                        <p:tgtEl>
                                          <p:spTgt spid="453">
                                            <p:txEl>
                                              <p:pRg st="7" end="7"/>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453">
                                            <p:txEl>
                                              <p:pRg st="7" end="7"/>
                                            </p:txEl>
                                          </p:spTgt>
                                        </p:tgtEl>
                                        <p:attrNameLst>
                                          <p:attrName>ppt_y</p:attrName>
                                        </p:attrNameLst>
                                      </p:cBhvr>
                                      <p:tavLst>
                                        <p:tav tm="0">
                                          <p:val>
                                            <p:strVal val="#ppt_y"/>
                                          </p:val>
                                        </p:tav>
                                        <p:tav tm="100000">
                                          <p:val>
                                            <p:strVal val="#ppt_y"/>
                                          </p:val>
                                        </p:tav>
                                      </p:tavLst>
                                    </p:anim>
                                  </p:childTnLst>
                                </p:cTn>
                              </p:par>
                            </p:childTnLst>
                          </p:cTn>
                        </p:par>
                        <p:par>
                          <p:cTn id="86" fill="hold">
                            <p:stCondLst>
                              <p:cond delay="11000"/>
                            </p:stCondLst>
                            <p:childTnLst>
                              <p:par>
                                <p:cTn id="87" presetID="53" presetClass="entr" presetSubtype="16"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p:cTn id="89" dur="1000" fill="hold"/>
                                        <p:tgtEl>
                                          <p:spTgt spid="11"/>
                                        </p:tgtEl>
                                        <p:attrNameLst>
                                          <p:attrName>ppt_w</p:attrName>
                                        </p:attrNameLst>
                                      </p:cBhvr>
                                      <p:tavLst>
                                        <p:tav tm="0">
                                          <p:val>
                                            <p:fltVal val="0"/>
                                          </p:val>
                                        </p:tav>
                                        <p:tav tm="100000">
                                          <p:val>
                                            <p:strVal val="#ppt_w"/>
                                          </p:val>
                                        </p:tav>
                                      </p:tavLst>
                                    </p:anim>
                                    <p:anim calcmode="lin" valueType="num">
                                      <p:cBhvr>
                                        <p:cTn id="90" dur="1000" fill="hold"/>
                                        <p:tgtEl>
                                          <p:spTgt spid="11"/>
                                        </p:tgtEl>
                                        <p:attrNameLst>
                                          <p:attrName>ppt_h</p:attrName>
                                        </p:attrNameLst>
                                      </p:cBhvr>
                                      <p:tavLst>
                                        <p:tav tm="0">
                                          <p:val>
                                            <p:fltVal val="0"/>
                                          </p:val>
                                        </p:tav>
                                        <p:tav tm="100000">
                                          <p:val>
                                            <p:strVal val="#ppt_h"/>
                                          </p:val>
                                        </p:tav>
                                      </p:tavLst>
                                    </p:anim>
                                    <p:animEffect transition="in" filter="fade">
                                      <p:cBhvr>
                                        <p:cTn id="9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52400" y="133350"/>
            <a:ext cx="5334000" cy="515100"/>
          </a:xfrm>
          <a:prstGeom prst="rect">
            <a:avLst/>
          </a:prstGeom>
        </p:spPr>
        <p:txBody>
          <a:bodyPr spcFirstLastPara="1" wrap="square" lIns="91425" tIns="91425" rIns="91425" bIns="91425" anchor="t" anchorCtr="0">
            <a:noAutofit/>
          </a:bodyPr>
          <a:lstStyle/>
          <a:p>
            <a:pPr marL="342900" lvl="0" indent="-342900" algn="r" rtl="0">
              <a:spcBef>
                <a:spcPts val="0"/>
              </a:spcBef>
              <a:spcAft>
                <a:spcPts val="0"/>
              </a:spcAft>
              <a:buFont typeface="Wingdings" pitchFamily="2" charset="2"/>
              <a:buChar char="Ø"/>
            </a:pPr>
            <a:r>
              <a:rPr lang="en" dirty="0"/>
              <a:t>Working Principle of NAND Gate :</a:t>
            </a: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15954"/>
            <a:ext cx="2438400" cy="121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047" y="1952098"/>
            <a:ext cx="1750352" cy="94691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768" y="2158377"/>
            <a:ext cx="749807" cy="48869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1804670"/>
            <a:ext cx="2514600" cy="1183341"/>
          </a:xfrm>
          <a:prstGeom prst="rect">
            <a:avLst/>
          </a:prstGeom>
        </p:spPr>
      </p:pic>
      <p:sp>
        <p:nvSpPr>
          <p:cNvPr id="34" name="TextBox 33"/>
          <p:cNvSpPr txBox="1"/>
          <p:nvPr/>
        </p:nvSpPr>
        <p:spPr>
          <a:xfrm>
            <a:off x="1174196" y="2949773"/>
            <a:ext cx="1035604" cy="307777"/>
          </a:xfrm>
          <a:prstGeom prst="rect">
            <a:avLst/>
          </a:prstGeom>
          <a:noFill/>
        </p:spPr>
        <p:txBody>
          <a:bodyPr wrap="square" rtlCol="0">
            <a:spAutoFit/>
          </a:bodyPr>
          <a:lstStyle/>
          <a:p>
            <a:r>
              <a:rPr lang="en-US" dirty="0">
                <a:solidFill>
                  <a:schemeClr val="accent5">
                    <a:lumMod val="60000"/>
                    <a:lumOff val="40000"/>
                  </a:schemeClr>
                </a:solidFill>
              </a:rPr>
              <a:t>AND Gate</a:t>
            </a:r>
          </a:p>
        </p:txBody>
      </p:sp>
      <p:sp>
        <p:nvSpPr>
          <p:cNvPr id="35" name="TextBox 34"/>
          <p:cNvSpPr txBox="1"/>
          <p:nvPr/>
        </p:nvSpPr>
        <p:spPr>
          <a:xfrm>
            <a:off x="2819400" y="2949772"/>
            <a:ext cx="1035604" cy="307777"/>
          </a:xfrm>
          <a:prstGeom prst="rect">
            <a:avLst/>
          </a:prstGeom>
          <a:noFill/>
        </p:spPr>
        <p:txBody>
          <a:bodyPr wrap="square" rtlCol="0">
            <a:spAutoFit/>
          </a:bodyPr>
          <a:lstStyle/>
          <a:p>
            <a:r>
              <a:rPr lang="en-US" dirty="0">
                <a:solidFill>
                  <a:schemeClr val="accent5">
                    <a:lumMod val="60000"/>
                    <a:lumOff val="40000"/>
                  </a:schemeClr>
                </a:solidFill>
              </a:rPr>
              <a:t>Not Gate</a:t>
            </a:r>
          </a:p>
        </p:txBody>
      </p:sp>
      <p:sp>
        <p:nvSpPr>
          <p:cNvPr id="36" name="TextBox 35"/>
          <p:cNvSpPr txBox="1"/>
          <p:nvPr/>
        </p:nvSpPr>
        <p:spPr>
          <a:xfrm>
            <a:off x="6477000" y="3002364"/>
            <a:ext cx="1196715" cy="307777"/>
          </a:xfrm>
          <a:prstGeom prst="rect">
            <a:avLst/>
          </a:prstGeom>
          <a:noFill/>
        </p:spPr>
        <p:txBody>
          <a:bodyPr wrap="square" rtlCol="0">
            <a:spAutoFit/>
          </a:bodyPr>
          <a:lstStyle/>
          <a:p>
            <a:r>
              <a:rPr lang="en-US" dirty="0">
                <a:solidFill>
                  <a:schemeClr val="accent5">
                    <a:lumMod val="60000"/>
                    <a:lumOff val="40000"/>
                  </a:schemeClr>
                </a:solidFill>
              </a:rPr>
              <a:t>NAND Gate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750" fill="hold"/>
                                        <p:tgtEl>
                                          <p:spTgt spid="34"/>
                                        </p:tgtEl>
                                        <p:attrNameLst>
                                          <p:attrName>ppt_w</p:attrName>
                                        </p:attrNameLst>
                                      </p:cBhvr>
                                      <p:tavLst>
                                        <p:tav tm="0">
                                          <p:val>
                                            <p:fltVal val="0"/>
                                          </p:val>
                                        </p:tav>
                                        <p:tav tm="100000">
                                          <p:val>
                                            <p:strVal val="#ppt_w"/>
                                          </p:val>
                                        </p:tav>
                                      </p:tavLst>
                                    </p:anim>
                                    <p:anim calcmode="lin" valueType="num">
                                      <p:cBhvr>
                                        <p:cTn id="14" dur="750" fill="hold"/>
                                        <p:tgtEl>
                                          <p:spTgt spid="34"/>
                                        </p:tgtEl>
                                        <p:attrNameLst>
                                          <p:attrName>ppt_h</p:attrName>
                                        </p:attrNameLst>
                                      </p:cBhvr>
                                      <p:tavLst>
                                        <p:tav tm="0">
                                          <p:val>
                                            <p:fltVal val="0"/>
                                          </p:val>
                                        </p:tav>
                                        <p:tav tm="100000">
                                          <p:val>
                                            <p:strVal val="#ppt_h"/>
                                          </p:val>
                                        </p:tav>
                                      </p:tavLst>
                                    </p:anim>
                                    <p:animEffect transition="in" filter="fade">
                                      <p:cBhvr>
                                        <p:cTn id="15" dur="750"/>
                                        <p:tgtEl>
                                          <p:spTgt spid="3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750" fill="hold"/>
                                        <p:tgtEl>
                                          <p:spTgt spid="7"/>
                                        </p:tgtEl>
                                        <p:attrNameLst>
                                          <p:attrName>ppt_w</p:attrName>
                                        </p:attrNameLst>
                                      </p:cBhvr>
                                      <p:tavLst>
                                        <p:tav tm="0">
                                          <p:val>
                                            <p:fltVal val="0"/>
                                          </p:val>
                                        </p:tav>
                                        <p:tav tm="100000">
                                          <p:val>
                                            <p:strVal val="#ppt_w"/>
                                          </p:val>
                                        </p:tav>
                                      </p:tavLst>
                                    </p:anim>
                                    <p:anim calcmode="lin" valueType="num">
                                      <p:cBhvr>
                                        <p:cTn id="20" dur="750" fill="hold"/>
                                        <p:tgtEl>
                                          <p:spTgt spid="7"/>
                                        </p:tgtEl>
                                        <p:attrNameLst>
                                          <p:attrName>ppt_h</p:attrName>
                                        </p:attrNameLst>
                                      </p:cBhvr>
                                      <p:tavLst>
                                        <p:tav tm="0">
                                          <p:val>
                                            <p:fltVal val="0"/>
                                          </p:val>
                                        </p:tav>
                                        <p:tav tm="100000">
                                          <p:val>
                                            <p:strVal val="#ppt_h"/>
                                          </p:val>
                                        </p:tav>
                                      </p:tavLst>
                                    </p:anim>
                                    <p:animEffect transition="in" filter="fade">
                                      <p:cBhvr>
                                        <p:cTn id="21" dur="750"/>
                                        <p:tgtEl>
                                          <p:spTgt spid="7"/>
                                        </p:tgtEl>
                                      </p:cBhvr>
                                    </p:animEffect>
                                  </p:childTnLst>
                                </p:cTn>
                              </p:par>
                            </p:childTnLst>
                          </p:cTn>
                        </p:par>
                        <p:par>
                          <p:cTn id="22" fill="hold">
                            <p:stCondLst>
                              <p:cond delay="225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Effect transition="in" filter="fade">
                                      <p:cBhvr>
                                        <p:cTn id="27" dur="750"/>
                                        <p:tgtEl>
                                          <p:spTgt spid="35"/>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750" fill="hold"/>
                                        <p:tgtEl>
                                          <p:spTgt spid="33"/>
                                        </p:tgtEl>
                                        <p:attrNameLst>
                                          <p:attrName>ppt_w</p:attrName>
                                        </p:attrNameLst>
                                      </p:cBhvr>
                                      <p:tavLst>
                                        <p:tav tm="0">
                                          <p:val>
                                            <p:fltVal val="0"/>
                                          </p:val>
                                        </p:tav>
                                        <p:tav tm="100000">
                                          <p:val>
                                            <p:strVal val="#ppt_w"/>
                                          </p:val>
                                        </p:tav>
                                      </p:tavLst>
                                    </p:anim>
                                    <p:anim calcmode="lin" valueType="num">
                                      <p:cBhvr>
                                        <p:cTn id="38" dur="750" fill="hold"/>
                                        <p:tgtEl>
                                          <p:spTgt spid="33"/>
                                        </p:tgtEl>
                                        <p:attrNameLst>
                                          <p:attrName>ppt_h</p:attrName>
                                        </p:attrNameLst>
                                      </p:cBhvr>
                                      <p:tavLst>
                                        <p:tav tm="0">
                                          <p:val>
                                            <p:fltVal val="0"/>
                                          </p:val>
                                        </p:tav>
                                        <p:tav tm="100000">
                                          <p:val>
                                            <p:strVal val="#ppt_h"/>
                                          </p:val>
                                        </p:tav>
                                      </p:tavLst>
                                    </p:anim>
                                    <p:animEffect transition="in" filter="fade">
                                      <p:cBhvr>
                                        <p:cTn id="39" dur="750"/>
                                        <p:tgtEl>
                                          <p:spTgt spid="33"/>
                                        </p:tgtEl>
                                      </p:cBhvr>
                                    </p:animEffect>
                                  </p:childTnLst>
                                </p:cTn>
                              </p:par>
                            </p:childTnLst>
                          </p:cTn>
                        </p:par>
                        <p:par>
                          <p:cTn id="40" fill="hold">
                            <p:stCondLst>
                              <p:cond delay="4250"/>
                            </p:stCondLst>
                            <p:childTnLst>
                              <p:par>
                                <p:cTn id="41" presetID="53"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750" fill="hold"/>
                                        <p:tgtEl>
                                          <p:spTgt spid="36"/>
                                        </p:tgtEl>
                                        <p:attrNameLst>
                                          <p:attrName>ppt_w</p:attrName>
                                        </p:attrNameLst>
                                      </p:cBhvr>
                                      <p:tavLst>
                                        <p:tav tm="0">
                                          <p:val>
                                            <p:fltVal val="0"/>
                                          </p:val>
                                        </p:tav>
                                        <p:tav tm="100000">
                                          <p:val>
                                            <p:strVal val="#ppt_w"/>
                                          </p:val>
                                        </p:tav>
                                      </p:tavLst>
                                    </p:anim>
                                    <p:anim calcmode="lin" valueType="num">
                                      <p:cBhvr>
                                        <p:cTn id="44" dur="750" fill="hold"/>
                                        <p:tgtEl>
                                          <p:spTgt spid="36"/>
                                        </p:tgtEl>
                                        <p:attrNameLst>
                                          <p:attrName>ppt_h</p:attrName>
                                        </p:attrNameLst>
                                      </p:cBhvr>
                                      <p:tavLst>
                                        <p:tav tm="0">
                                          <p:val>
                                            <p:fltVal val="0"/>
                                          </p:val>
                                        </p:tav>
                                        <p:tav tm="100000">
                                          <p:val>
                                            <p:strVal val="#ppt_h"/>
                                          </p:val>
                                        </p:tav>
                                      </p:tavLst>
                                    </p:anim>
                                    <p:animEffect transition="in" filter="fade">
                                      <p:cBhvr>
                                        <p:cTn id="45"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52400" y="133350"/>
            <a:ext cx="5334000" cy="515100"/>
          </a:xfrm>
          <a:prstGeom prst="rect">
            <a:avLst/>
          </a:prstGeom>
        </p:spPr>
        <p:txBody>
          <a:bodyPr spcFirstLastPara="1" wrap="square" lIns="91425" tIns="91425" rIns="91425" bIns="91425" anchor="t" anchorCtr="0">
            <a:noAutofit/>
          </a:bodyPr>
          <a:lstStyle/>
          <a:p>
            <a:pPr marL="342900" lvl="0" indent="-342900" algn="r" rtl="0">
              <a:spcBef>
                <a:spcPts val="0"/>
              </a:spcBef>
              <a:spcAft>
                <a:spcPts val="0"/>
              </a:spcAft>
              <a:buFont typeface="Wingdings" pitchFamily="2" charset="2"/>
              <a:buChar char="Ø"/>
            </a:pPr>
            <a:r>
              <a:rPr lang="en" dirty="0"/>
              <a:t>Working Principle of NAND Gate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474573481"/>
              </p:ext>
            </p:extLst>
          </p:nvPr>
        </p:nvGraphicFramePr>
        <p:xfrm>
          <a:off x="762000" y="1308704"/>
          <a:ext cx="4038600" cy="1996440"/>
        </p:xfrm>
        <a:graphic>
          <a:graphicData uri="http://schemas.openxmlformats.org/drawingml/2006/table">
            <a:tbl>
              <a:tblPr firstRow="1" bandRow="1">
                <a:tableStyleId>{D6441DD0-A426-44FC-84F1-7EC7B591342F}</a:tableStyleId>
              </a:tblPr>
              <a:tblGrid>
                <a:gridCol w="13462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gridCol w="1346200">
                  <a:extLst>
                    <a:ext uri="{9D8B030D-6E8A-4147-A177-3AD203B41FA5}">
                      <a16:colId xmlns="" xmlns:a16="http://schemas.microsoft.com/office/drawing/2014/main" val="20002"/>
                    </a:ext>
                  </a:extLst>
                </a:gridCol>
              </a:tblGrid>
              <a:tr h="396240">
                <a:tc gridSpan="2">
                  <a:txBody>
                    <a:bodyPr/>
                    <a:lstStyle/>
                    <a:p>
                      <a:pPr algn="ctr"/>
                      <a:r>
                        <a:rPr lang="en-US" b="0" dirty="0">
                          <a:solidFill>
                            <a:schemeClr val="accent2">
                              <a:lumMod val="20000"/>
                              <a:lumOff val="80000"/>
                            </a:schemeClr>
                          </a:solidFill>
                          <a:latin typeface="Times New Roman" pitchFamily="18" charset="0"/>
                          <a:cs typeface="Times New Roman" pitchFamily="18" charset="0"/>
                        </a:rPr>
                        <a:t>INPUT</a:t>
                      </a:r>
                    </a:p>
                  </a:txBody>
                  <a:tcPr/>
                </a:tc>
                <a:tc hMerge="1">
                  <a:txBody>
                    <a:bodyPr/>
                    <a:lstStyle/>
                    <a:p>
                      <a:endParaRPr lang="en-US" dirty="0"/>
                    </a:p>
                  </a:txBody>
                  <a:tcPr/>
                </a:tc>
                <a:tc>
                  <a:txBody>
                    <a:bodyPr/>
                    <a:lstStyle/>
                    <a:p>
                      <a:pPr algn="ctr"/>
                      <a:r>
                        <a:rPr lang="en-US" dirty="0">
                          <a:solidFill>
                            <a:schemeClr val="accent2">
                              <a:lumMod val="20000"/>
                              <a:lumOff val="80000"/>
                            </a:schemeClr>
                          </a:solidFill>
                          <a:latin typeface="Times New Roman" pitchFamily="18" charset="0"/>
                          <a:cs typeface="Times New Roman" pitchFamily="18" charset="0"/>
                        </a:rPr>
                        <a:t>OUTPUT</a:t>
                      </a:r>
                    </a:p>
                  </a:txBody>
                  <a:tcPr/>
                </a:tc>
                <a:extLst>
                  <a:ext uri="{0D108BD9-81ED-4DB2-BD59-A6C34878D82A}">
                    <a16:rowId xmlns="" xmlns:a16="http://schemas.microsoft.com/office/drawing/2014/main" val="10000"/>
                  </a:ext>
                </a:extLst>
              </a:tr>
              <a:tr h="320040">
                <a:tc>
                  <a:txBody>
                    <a:bodyPr/>
                    <a:lstStyle/>
                    <a:p>
                      <a:pPr algn="ctr"/>
                      <a:r>
                        <a:rPr lang="en-US" b="1" dirty="0">
                          <a:solidFill>
                            <a:schemeClr val="accent2">
                              <a:lumMod val="20000"/>
                              <a:lumOff val="80000"/>
                            </a:schemeClr>
                          </a:solidFill>
                          <a:latin typeface="Times New Roman" pitchFamily="18" charset="0"/>
                          <a:cs typeface="Times New Roman" pitchFamily="18" charset="0"/>
                        </a:rPr>
                        <a:t>A</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B</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Y</a:t>
                      </a:r>
                    </a:p>
                  </a:txBody>
                  <a:tcPr/>
                </a:tc>
                <a:extLst>
                  <a:ext uri="{0D108BD9-81ED-4DB2-BD59-A6C34878D82A}">
                    <a16:rowId xmlns="" xmlns:a16="http://schemas.microsoft.com/office/drawing/2014/main" val="10001"/>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2"/>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3"/>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4"/>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extLst>
                  <a:ext uri="{0D108BD9-81ED-4DB2-BD59-A6C34878D82A}">
                    <a16:rowId xmlns=""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180" y="1501925"/>
            <a:ext cx="2590800" cy="1609997"/>
          </a:xfrm>
          <a:prstGeom prst="rect">
            <a:avLst/>
          </a:prstGeom>
        </p:spPr>
      </p:pic>
      <p:sp>
        <p:nvSpPr>
          <p:cNvPr id="4" name="TextBox 3"/>
          <p:cNvSpPr txBox="1"/>
          <p:nvPr/>
        </p:nvSpPr>
        <p:spPr>
          <a:xfrm>
            <a:off x="5506386" y="1814195"/>
            <a:ext cx="284052" cy="307777"/>
          </a:xfrm>
          <a:prstGeom prst="rect">
            <a:avLst/>
          </a:prstGeom>
          <a:noFill/>
        </p:spPr>
        <p:txBody>
          <a:bodyPr wrap="none" rtlCol="0">
            <a:spAutoFit/>
          </a:bodyPr>
          <a:lstStyle/>
          <a:p>
            <a:r>
              <a:rPr lang="en-US" dirty="0">
                <a:solidFill>
                  <a:schemeClr val="accent2">
                    <a:lumMod val="60000"/>
                    <a:lumOff val="40000"/>
                  </a:schemeClr>
                </a:solidFill>
              </a:rPr>
              <a:t>0</a:t>
            </a:r>
          </a:p>
        </p:txBody>
      </p:sp>
      <p:sp>
        <p:nvSpPr>
          <p:cNvPr id="27" name="TextBox 26"/>
          <p:cNvSpPr txBox="1"/>
          <p:nvPr/>
        </p:nvSpPr>
        <p:spPr>
          <a:xfrm>
            <a:off x="5481021" y="2556207"/>
            <a:ext cx="284052" cy="307777"/>
          </a:xfrm>
          <a:prstGeom prst="rect">
            <a:avLst/>
          </a:prstGeom>
          <a:noFill/>
        </p:spPr>
        <p:txBody>
          <a:bodyPr wrap="none" rtlCol="0">
            <a:spAutoFit/>
          </a:bodyPr>
          <a:lstStyle/>
          <a:p>
            <a:r>
              <a:rPr lang="en-US" dirty="0">
                <a:solidFill>
                  <a:schemeClr val="accent2">
                    <a:lumMod val="60000"/>
                    <a:lumOff val="40000"/>
                  </a:schemeClr>
                </a:solidFill>
              </a:rPr>
              <a:t>0</a:t>
            </a:r>
          </a:p>
        </p:txBody>
      </p:sp>
      <p:sp>
        <p:nvSpPr>
          <p:cNvPr id="28" name="TextBox 27"/>
          <p:cNvSpPr txBox="1"/>
          <p:nvPr/>
        </p:nvSpPr>
        <p:spPr>
          <a:xfrm>
            <a:off x="8401118" y="2153034"/>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5" name="TextBox 4"/>
          <p:cNvSpPr txBox="1"/>
          <p:nvPr/>
        </p:nvSpPr>
        <p:spPr>
          <a:xfrm>
            <a:off x="381000" y="899795"/>
            <a:ext cx="1428596" cy="338554"/>
          </a:xfrm>
          <a:prstGeom prst="rect">
            <a:avLst/>
          </a:prstGeom>
          <a:noFill/>
        </p:spPr>
        <p:txBody>
          <a:bodyPr wrap="none" rtlCol="0">
            <a:spAutoFit/>
          </a:bodyPr>
          <a:lstStyle/>
          <a:p>
            <a:r>
              <a:rPr lang="en-US" sz="1600" b="1" dirty="0">
                <a:solidFill>
                  <a:schemeClr val="bg1"/>
                </a:solidFill>
              </a:rPr>
              <a:t>Truth Table :</a:t>
            </a:r>
          </a:p>
        </p:txBody>
      </p:sp>
    </p:spTree>
    <p:extLst>
      <p:ext uri="{BB962C8B-B14F-4D97-AF65-F5344CB8AC3E}">
        <p14:creationId xmlns:p14="http://schemas.microsoft.com/office/powerpoint/2010/main" val="409843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8"/>
          <p:cNvSpPr txBox="1">
            <a:spLocks noGrp="1"/>
          </p:cNvSpPr>
          <p:nvPr>
            <p:ph type="title"/>
          </p:nvPr>
        </p:nvSpPr>
        <p:spPr>
          <a:xfrm>
            <a:off x="152400" y="133350"/>
            <a:ext cx="5334000" cy="515100"/>
          </a:xfrm>
          <a:prstGeom prst="rect">
            <a:avLst/>
          </a:prstGeom>
        </p:spPr>
        <p:txBody>
          <a:bodyPr spcFirstLastPara="1" wrap="square" lIns="91425" tIns="91425" rIns="91425" bIns="91425" anchor="t" anchorCtr="0">
            <a:noAutofit/>
          </a:bodyPr>
          <a:lstStyle/>
          <a:p>
            <a:pPr marL="342900" lvl="0" indent="-342900" algn="r" rtl="0">
              <a:spcBef>
                <a:spcPts val="0"/>
              </a:spcBef>
              <a:spcAft>
                <a:spcPts val="0"/>
              </a:spcAft>
              <a:buFont typeface="Wingdings" pitchFamily="2" charset="2"/>
              <a:buChar char="Ø"/>
            </a:pPr>
            <a:r>
              <a:rPr lang="en" dirty="0"/>
              <a:t>Working Principle of NAND Gate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452173040"/>
              </p:ext>
            </p:extLst>
          </p:nvPr>
        </p:nvGraphicFramePr>
        <p:xfrm>
          <a:off x="762000" y="1308704"/>
          <a:ext cx="4038600" cy="1996440"/>
        </p:xfrm>
        <a:graphic>
          <a:graphicData uri="http://schemas.openxmlformats.org/drawingml/2006/table">
            <a:tbl>
              <a:tblPr firstRow="1" bandRow="1">
                <a:tableStyleId>{D6441DD0-A426-44FC-84F1-7EC7B591342F}</a:tableStyleId>
              </a:tblPr>
              <a:tblGrid>
                <a:gridCol w="1346200">
                  <a:extLst>
                    <a:ext uri="{9D8B030D-6E8A-4147-A177-3AD203B41FA5}">
                      <a16:colId xmlns="" xmlns:a16="http://schemas.microsoft.com/office/drawing/2014/main" val="20000"/>
                    </a:ext>
                  </a:extLst>
                </a:gridCol>
                <a:gridCol w="1346200">
                  <a:extLst>
                    <a:ext uri="{9D8B030D-6E8A-4147-A177-3AD203B41FA5}">
                      <a16:colId xmlns="" xmlns:a16="http://schemas.microsoft.com/office/drawing/2014/main" val="20001"/>
                    </a:ext>
                  </a:extLst>
                </a:gridCol>
                <a:gridCol w="1346200">
                  <a:extLst>
                    <a:ext uri="{9D8B030D-6E8A-4147-A177-3AD203B41FA5}">
                      <a16:colId xmlns="" xmlns:a16="http://schemas.microsoft.com/office/drawing/2014/main" val="20002"/>
                    </a:ext>
                  </a:extLst>
                </a:gridCol>
              </a:tblGrid>
              <a:tr h="396240">
                <a:tc gridSpan="2">
                  <a:txBody>
                    <a:bodyPr/>
                    <a:lstStyle/>
                    <a:p>
                      <a:pPr algn="ctr"/>
                      <a:r>
                        <a:rPr lang="en-US" dirty="0">
                          <a:solidFill>
                            <a:schemeClr val="accent2">
                              <a:lumMod val="20000"/>
                              <a:lumOff val="80000"/>
                            </a:schemeClr>
                          </a:solidFill>
                          <a:latin typeface="Times New Roman" pitchFamily="18" charset="0"/>
                          <a:cs typeface="Times New Roman" pitchFamily="18" charset="0"/>
                        </a:rPr>
                        <a:t>INPUT</a:t>
                      </a:r>
                    </a:p>
                  </a:txBody>
                  <a:tcPr/>
                </a:tc>
                <a:tc hMerge="1">
                  <a:txBody>
                    <a:bodyPr/>
                    <a:lstStyle/>
                    <a:p>
                      <a:endParaRPr lang="en-US" dirty="0"/>
                    </a:p>
                  </a:txBody>
                  <a:tcPr/>
                </a:tc>
                <a:tc>
                  <a:txBody>
                    <a:bodyPr/>
                    <a:lstStyle/>
                    <a:p>
                      <a:pPr algn="ctr"/>
                      <a:r>
                        <a:rPr lang="en-US" dirty="0">
                          <a:solidFill>
                            <a:schemeClr val="accent2">
                              <a:lumMod val="20000"/>
                              <a:lumOff val="80000"/>
                            </a:schemeClr>
                          </a:solidFill>
                          <a:latin typeface="Times New Roman" pitchFamily="18" charset="0"/>
                          <a:cs typeface="Times New Roman" pitchFamily="18" charset="0"/>
                        </a:rPr>
                        <a:t>OUTPUT</a:t>
                      </a:r>
                    </a:p>
                  </a:txBody>
                  <a:tcPr/>
                </a:tc>
                <a:extLst>
                  <a:ext uri="{0D108BD9-81ED-4DB2-BD59-A6C34878D82A}">
                    <a16:rowId xmlns="" xmlns:a16="http://schemas.microsoft.com/office/drawing/2014/main" val="10000"/>
                  </a:ext>
                </a:extLst>
              </a:tr>
              <a:tr h="320040">
                <a:tc>
                  <a:txBody>
                    <a:bodyPr/>
                    <a:lstStyle/>
                    <a:p>
                      <a:pPr algn="ctr"/>
                      <a:r>
                        <a:rPr lang="en-US" b="1" dirty="0">
                          <a:solidFill>
                            <a:schemeClr val="accent2">
                              <a:lumMod val="20000"/>
                              <a:lumOff val="80000"/>
                            </a:schemeClr>
                          </a:solidFill>
                          <a:latin typeface="Times New Roman" pitchFamily="18" charset="0"/>
                          <a:cs typeface="Times New Roman" pitchFamily="18" charset="0"/>
                        </a:rPr>
                        <a:t>A</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B</a:t>
                      </a:r>
                    </a:p>
                  </a:txBody>
                  <a:tcPr/>
                </a:tc>
                <a:tc>
                  <a:txBody>
                    <a:bodyPr/>
                    <a:lstStyle/>
                    <a:p>
                      <a:pPr algn="ctr"/>
                      <a:r>
                        <a:rPr lang="en-US" b="1" dirty="0">
                          <a:solidFill>
                            <a:schemeClr val="accent2">
                              <a:lumMod val="20000"/>
                              <a:lumOff val="80000"/>
                            </a:schemeClr>
                          </a:solidFill>
                          <a:latin typeface="Times New Roman" pitchFamily="18" charset="0"/>
                          <a:cs typeface="Times New Roman" pitchFamily="18" charset="0"/>
                        </a:rPr>
                        <a:t>Y</a:t>
                      </a:r>
                    </a:p>
                  </a:txBody>
                  <a:tcPr/>
                </a:tc>
                <a:extLst>
                  <a:ext uri="{0D108BD9-81ED-4DB2-BD59-A6C34878D82A}">
                    <a16:rowId xmlns="" xmlns:a16="http://schemas.microsoft.com/office/drawing/2014/main" val="10001"/>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2"/>
                  </a:ext>
                </a:extLst>
              </a:tr>
              <a:tr h="320040">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3"/>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tc>
                  <a:txBody>
                    <a:bodyPr/>
                    <a:lstStyle/>
                    <a:p>
                      <a:pPr algn="ctr"/>
                      <a:r>
                        <a:rPr lang="en-US" dirty="0">
                          <a:solidFill>
                            <a:schemeClr val="accent2">
                              <a:lumMod val="60000"/>
                              <a:lumOff val="40000"/>
                            </a:schemeClr>
                          </a:solidFill>
                        </a:rPr>
                        <a:t>1</a:t>
                      </a:r>
                    </a:p>
                  </a:txBody>
                  <a:tcPr/>
                </a:tc>
                <a:extLst>
                  <a:ext uri="{0D108BD9-81ED-4DB2-BD59-A6C34878D82A}">
                    <a16:rowId xmlns="" xmlns:a16="http://schemas.microsoft.com/office/drawing/2014/main" val="10004"/>
                  </a:ext>
                </a:extLst>
              </a:tr>
              <a:tr h="320040">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1</a:t>
                      </a:r>
                    </a:p>
                  </a:txBody>
                  <a:tcPr/>
                </a:tc>
                <a:tc>
                  <a:txBody>
                    <a:bodyPr/>
                    <a:lstStyle/>
                    <a:p>
                      <a:pPr algn="ctr"/>
                      <a:r>
                        <a:rPr lang="en-US" dirty="0">
                          <a:solidFill>
                            <a:schemeClr val="accent2">
                              <a:lumMod val="60000"/>
                              <a:lumOff val="40000"/>
                            </a:schemeClr>
                          </a:solidFill>
                        </a:rPr>
                        <a:t>0</a:t>
                      </a:r>
                    </a:p>
                  </a:txBody>
                  <a:tcPr/>
                </a:tc>
                <a:extLst>
                  <a:ext uri="{0D108BD9-81ED-4DB2-BD59-A6C34878D82A}">
                    <a16:rowId xmlns=""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180" y="1501925"/>
            <a:ext cx="2590800" cy="1609997"/>
          </a:xfrm>
          <a:prstGeom prst="rect">
            <a:avLst/>
          </a:prstGeom>
        </p:spPr>
      </p:pic>
      <p:sp>
        <p:nvSpPr>
          <p:cNvPr id="4" name="TextBox 3"/>
          <p:cNvSpPr txBox="1"/>
          <p:nvPr/>
        </p:nvSpPr>
        <p:spPr>
          <a:xfrm>
            <a:off x="5506386" y="1814195"/>
            <a:ext cx="284052" cy="307777"/>
          </a:xfrm>
          <a:prstGeom prst="rect">
            <a:avLst/>
          </a:prstGeom>
          <a:noFill/>
        </p:spPr>
        <p:txBody>
          <a:bodyPr wrap="none" rtlCol="0">
            <a:spAutoFit/>
          </a:bodyPr>
          <a:lstStyle/>
          <a:p>
            <a:r>
              <a:rPr lang="en-US" dirty="0">
                <a:solidFill>
                  <a:schemeClr val="accent2">
                    <a:lumMod val="60000"/>
                    <a:lumOff val="40000"/>
                  </a:schemeClr>
                </a:solidFill>
              </a:rPr>
              <a:t>0</a:t>
            </a:r>
          </a:p>
        </p:txBody>
      </p:sp>
      <p:sp>
        <p:nvSpPr>
          <p:cNvPr id="27" name="TextBox 26"/>
          <p:cNvSpPr txBox="1"/>
          <p:nvPr/>
        </p:nvSpPr>
        <p:spPr>
          <a:xfrm>
            <a:off x="5481021" y="2556207"/>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28" name="TextBox 27"/>
          <p:cNvSpPr txBox="1"/>
          <p:nvPr/>
        </p:nvSpPr>
        <p:spPr>
          <a:xfrm>
            <a:off x="8401118" y="2153034"/>
            <a:ext cx="284052" cy="307777"/>
          </a:xfrm>
          <a:prstGeom prst="rect">
            <a:avLst/>
          </a:prstGeom>
          <a:noFill/>
        </p:spPr>
        <p:txBody>
          <a:bodyPr wrap="none" rtlCol="0">
            <a:spAutoFit/>
          </a:bodyPr>
          <a:lstStyle/>
          <a:p>
            <a:r>
              <a:rPr lang="en-US" dirty="0">
                <a:solidFill>
                  <a:schemeClr val="accent2">
                    <a:lumMod val="60000"/>
                    <a:lumOff val="40000"/>
                  </a:schemeClr>
                </a:solidFill>
              </a:rPr>
              <a:t>1</a:t>
            </a:r>
          </a:p>
        </p:txBody>
      </p:sp>
      <p:sp>
        <p:nvSpPr>
          <p:cNvPr id="5" name="TextBox 4"/>
          <p:cNvSpPr txBox="1"/>
          <p:nvPr/>
        </p:nvSpPr>
        <p:spPr>
          <a:xfrm>
            <a:off x="381000" y="899795"/>
            <a:ext cx="1428596" cy="338554"/>
          </a:xfrm>
          <a:prstGeom prst="rect">
            <a:avLst/>
          </a:prstGeom>
          <a:noFill/>
        </p:spPr>
        <p:txBody>
          <a:bodyPr wrap="none" rtlCol="0">
            <a:spAutoFit/>
          </a:bodyPr>
          <a:lstStyle/>
          <a:p>
            <a:r>
              <a:rPr lang="en-US" sz="1600" b="1" dirty="0">
                <a:solidFill>
                  <a:schemeClr val="bg1"/>
                </a:solidFill>
              </a:rPr>
              <a:t>Truth Table :</a:t>
            </a:r>
          </a:p>
        </p:txBody>
      </p:sp>
    </p:spTree>
    <p:extLst>
      <p:ext uri="{BB962C8B-B14F-4D97-AF65-F5344CB8AC3E}">
        <p14:creationId xmlns:p14="http://schemas.microsoft.com/office/powerpoint/2010/main" val="408035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Lst>
  </p:timing>
</p:sld>
</file>

<file path=ppt/theme/theme1.xml><?xml version="1.0" encoding="utf-8"?>
<a:theme xmlns:a="http://schemas.openxmlformats.org/drawingml/2006/main"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850</Words>
  <Application>Microsoft Office PowerPoint</Application>
  <PresentationFormat>On-screen Show (16:9)</PresentationFormat>
  <Paragraphs>225</Paragraphs>
  <Slides>22</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Montserrat ExtraBold</vt:lpstr>
      <vt:lpstr>Montserrat Alternates</vt:lpstr>
      <vt:lpstr>Times New Roman</vt:lpstr>
      <vt:lpstr>Montserrat</vt:lpstr>
      <vt:lpstr>Montserrat Light</vt:lpstr>
      <vt:lpstr>Wingdings</vt:lpstr>
      <vt:lpstr>Tech Company Branding Guidelines XL by Slidesgo</vt:lpstr>
      <vt:lpstr>Welcome</vt:lpstr>
      <vt:lpstr>Ahmed Musa Al Galib</vt:lpstr>
      <vt:lpstr>Topic</vt:lpstr>
      <vt:lpstr>Objective :</vt:lpstr>
      <vt:lpstr>Why We Use  Automatic Water level indicator ?</vt:lpstr>
      <vt:lpstr>Required Components :</vt:lpstr>
      <vt:lpstr>Working Principle of NAND Gate :</vt:lpstr>
      <vt:lpstr>Working Principle of NAND Gate :</vt:lpstr>
      <vt:lpstr>Working Principle of NAND Gate :</vt:lpstr>
      <vt:lpstr>Working Principle of NAND Gate :</vt:lpstr>
      <vt:lpstr>Working Principle of NAND Gate :</vt:lpstr>
      <vt:lpstr>Circuit Diagram :</vt:lpstr>
      <vt:lpstr>Circuit Diagram  Discussion :</vt:lpstr>
      <vt:lpstr>Circuit Diagram  Discussion :</vt:lpstr>
      <vt:lpstr>Circuit Diagram Implementation :</vt:lpstr>
      <vt:lpstr>Circuit Diagram Implementation :</vt:lpstr>
      <vt:lpstr>Circuit Diagram Implementation :</vt:lpstr>
      <vt:lpstr>Project Video :</vt:lpstr>
      <vt:lpstr>Advantage of this project </vt:lpstr>
      <vt:lpstr>Conclusion :</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 Branding Guidelines</dc:title>
  <dc:creator>Ahmed Musa Al Galib</dc:creator>
  <cp:lastModifiedBy>Ahmed Musa Al Galib</cp:lastModifiedBy>
  <cp:revision>45</cp:revision>
  <dcterms:modified xsi:type="dcterms:W3CDTF">2025-09-09T16:02:14Z</dcterms:modified>
</cp:coreProperties>
</file>